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89" r:id="rId35"/>
    <p:sldId id="291" r:id="rId36"/>
    <p:sldId id="293" r:id="rId37"/>
    <p:sldId id="292" r:id="rId38"/>
    <p:sldId id="294" r:id="rId39"/>
    <p:sldId id="295" r:id="rId40"/>
    <p:sldId id="296" r:id="rId41"/>
    <p:sldId id="297" r:id="rId42"/>
    <p:sldId id="298" r:id="rId43"/>
    <p:sldId id="306" r:id="rId44"/>
    <p:sldId id="303" r:id="rId45"/>
    <p:sldId id="305" r:id="rId46"/>
    <p:sldId id="299" r:id="rId47"/>
    <p:sldId id="300" r:id="rId48"/>
    <p:sldId id="301" r:id="rId49"/>
    <p:sldId id="302" r:id="rId50"/>
    <p:sldId id="304" r:id="rId51"/>
    <p:sldId id="307" r:id="rId5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6151"/>
    <a:srgbClr val="EEA355"/>
    <a:srgbClr val="EAB8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79497D-2047-15B6-EF69-0E31C5BE3F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7C0695F-4C42-CFE4-D3DF-8297F2EB7C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15462D1-3CDB-6332-A4B9-3F6FE2DEC5F2}"/>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5" name="Segnaposto piè di pagina 4">
            <a:extLst>
              <a:ext uri="{FF2B5EF4-FFF2-40B4-BE49-F238E27FC236}">
                <a16:creationId xmlns:a16="http://schemas.microsoft.com/office/drawing/2014/main" id="{B112181D-30A3-C66B-97A2-21013A390E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149C903-7DDE-1FDD-EF1B-53BA9D6CF8A5}"/>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23276269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5AEBC6-8947-1156-D815-2124CA083BD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87B80C9-EBAF-2C5A-86F4-DB25C77E616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17F8F1D-1738-5E24-9B94-DB992BDDC199}"/>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5" name="Segnaposto piè di pagina 4">
            <a:extLst>
              <a:ext uri="{FF2B5EF4-FFF2-40B4-BE49-F238E27FC236}">
                <a16:creationId xmlns:a16="http://schemas.microsoft.com/office/drawing/2014/main" id="{BE80E829-3F1B-9728-02E5-184DC04FF56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003BCB5-1C73-D1FF-8CB5-F8CA126389B3}"/>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1602665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492156D-4ACB-11DB-0B2C-26829D89032B}"/>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823D2BE-F608-61D9-2402-BC9A148F044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29D7A4-E858-4A40-2F16-4FA8DA7139E9}"/>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5" name="Segnaposto piè di pagina 4">
            <a:extLst>
              <a:ext uri="{FF2B5EF4-FFF2-40B4-BE49-F238E27FC236}">
                <a16:creationId xmlns:a16="http://schemas.microsoft.com/office/drawing/2014/main" id="{A92A1DC0-A84D-6C2B-7687-7B658902641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9AC423-86BE-DDFA-68F1-A8E9D1770A0C}"/>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3233635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6DB0C7-F1EA-0FE1-CBCB-972D4FF7E31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1571BFA-3F4A-976A-A2E8-32E3ED668DA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D2072FA-F830-9979-326B-92571F8239F5}"/>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5" name="Segnaposto piè di pagina 4">
            <a:extLst>
              <a:ext uri="{FF2B5EF4-FFF2-40B4-BE49-F238E27FC236}">
                <a16:creationId xmlns:a16="http://schemas.microsoft.com/office/drawing/2014/main" id="{8E079934-8492-28E2-D374-5E388570B47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6847D47-6250-048B-FDDF-3EA6E4EED92B}"/>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3912093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796435-1967-9BBF-1CD7-BDA841997DD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D72326C-2BA6-2AB8-0AF5-6B4A9B1EA1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4CC511F-FC49-D051-939B-8871A83A4073}"/>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5" name="Segnaposto piè di pagina 4">
            <a:extLst>
              <a:ext uri="{FF2B5EF4-FFF2-40B4-BE49-F238E27FC236}">
                <a16:creationId xmlns:a16="http://schemas.microsoft.com/office/drawing/2014/main" id="{1B4973BE-2385-07CD-1EBB-B3FECA1382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C97473-C016-AA76-A5DF-16019B72185F}"/>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716762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1B8B6D-5A77-84E4-DB4F-6F91B1721D1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DBDBE77-A8B5-8CAA-4A00-96B7C8A998D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87F13AC-6D6E-6A67-2E03-462501B0A2E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F1DD952-5411-CAED-495E-0D912EAF2A3D}"/>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6" name="Segnaposto piè di pagina 5">
            <a:extLst>
              <a:ext uri="{FF2B5EF4-FFF2-40B4-BE49-F238E27FC236}">
                <a16:creationId xmlns:a16="http://schemas.microsoft.com/office/drawing/2014/main" id="{D64CD448-0163-72D8-3337-51B37DA6243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93BF061-D593-80B3-87A8-2DF429CCF938}"/>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1613620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2BF4A6-3339-3FF8-5854-A0EC548F97C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916BF21-F7C2-D266-E672-619BEE300F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E6461C6-1E6C-AB8E-322C-4818A6B4B04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4A90AAC-1C15-A54A-C973-827ECE5E9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4FB0402-7515-AB43-FF39-57A4D525EF7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4FBC4F8-0F49-D765-185D-13F887117365}"/>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8" name="Segnaposto piè di pagina 7">
            <a:extLst>
              <a:ext uri="{FF2B5EF4-FFF2-40B4-BE49-F238E27FC236}">
                <a16:creationId xmlns:a16="http://schemas.microsoft.com/office/drawing/2014/main" id="{0C16C1AB-0955-441B-B30C-A3FCA4BA4E33}"/>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945E5F7E-AE9B-291C-A911-72C9652395F8}"/>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664659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8B26D-F36E-C554-E32D-680261CE2C6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262D07C-059A-81E8-5D84-26EC7A580DFF}"/>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4" name="Segnaposto piè di pagina 3">
            <a:extLst>
              <a:ext uri="{FF2B5EF4-FFF2-40B4-BE49-F238E27FC236}">
                <a16:creationId xmlns:a16="http://schemas.microsoft.com/office/drawing/2014/main" id="{268D7486-4098-4DD8-C595-05780CFE998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EA7DFF6-992C-3A2D-5DC1-AB4FD460DF63}"/>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921217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8989730-CF23-3D61-D982-0C187F4EE0B0}"/>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3" name="Segnaposto piè di pagina 2">
            <a:extLst>
              <a:ext uri="{FF2B5EF4-FFF2-40B4-BE49-F238E27FC236}">
                <a16:creationId xmlns:a16="http://schemas.microsoft.com/office/drawing/2014/main" id="{561F914D-18FD-E811-C42B-452B91F8295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73C50E0-38D7-54CC-B8F6-60947CF20C35}"/>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7280005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5B41BF-57E0-899E-AD67-EBACBC79649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A6ECCD1-DA13-E391-94C5-04A903D4D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1CFC967-39D8-491A-6E5B-F084EC9B7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76D190-51D3-13B0-7B42-23516DFF0009}"/>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6" name="Segnaposto piè di pagina 5">
            <a:extLst>
              <a:ext uri="{FF2B5EF4-FFF2-40B4-BE49-F238E27FC236}">
                <a16:creationId xmlns:a16="http://schemas.microsoft.com/office/drawing/2014/main" id="{97B3A61B-2E21-9D94-F111-E63CE197C6D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87CD12F-8482-22B9-15DD-AB2137D24D89}"/>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21665805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658EE1-21AC-6C53-B878-8CB16316721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96D1633-2BD8-0E24-F8FC-37E99E1BDC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06A7F029-1780-D7FD-D1A8-AA596246F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A4A830A-932C-C3F7-23F3-632BA763504F}"/>
              </a:ext>
            </a:extLst>
          </p:cNvPr>
          <p:cNvSpPr>
            <a:spLocks noGrp="1"/>
          </p:cNvSpPr>
          <p:nvPr>
            <p:ph type="dt" sz="half" idx="10"/>
          </p:nvPr>
        </p:nvSpPr>
        <p:spPr/>
        <p:txBody>
          <a:bodyPr/>
          <a:lstStyle/>
          <a:p>
            <a:fld id="{12730F36-A9FF-430D-881D-CC654C413A53}" type="datetimeFigureOut">
              <a:rPr lang="it-IT" smtClean="0"/>
              <a:t>31/05/2022</a:t>
            </a:fld>
            <a:endParaRPr lang="it-IT"/>
          </a:p>
        </p:txBody>
      </p:sp>
      <p:sp>
        <p:nvSpPr>
          <p:cNvPr id="6" name="Segnaposto piè di pagina 5">
            <a:extLst>
              <a:ext uri="{FF2B5EF4-FFF2-40B4-BE49-F238E27FC236}">
                <a16:creationId xmlns:a16="http://schemas.microsoft.com/office/drawing/2014/main" id="{31ABDBEE-487F-5F3D-AB86-89144A647E2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57CCBFF-3866-54C7-5B43-8FD411A74DE2}"/>
              </a:ext>
            </a:extLst>
          </p:cNvPr>
          <p:cNvSpPr>
            <a:spLocks noGrp="1"/>
          </p:cNvSpPr>
          <p:nvPr>
            <p:ph type="sldNum" sz="quarter" idx="12"/>
          </p:nvPr>
        </p:nvSpPr>
        <p:spPr/>
        <p:txBody>
          <a:bodyPr/>
          <a:lstStyle/>
          <a:p>
            <a:fld id="{7D2C068C-BC03-4580-A019-FC91AE42F6E5}" type="slidenum">
              <a:rPr lang="it-IT" smtClean="0"/>
              <a:t>‹N›</a:t>
            </a:fld>
            <a:endParaRPr lang="it-IT"/>
          </a:p>
        </p:txBody>
      </p:sp>
    </p:spTree>
    <p:extLst>
      <p:ext uri="{BB962C8B-B14F-4D97-AF65-F5344CB8AC3E}">
        <p14:creationId xmlns:p14="http://schemas.microsoft.com/office/powerpoint/2010/main" val="2773746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B8528C8-D052-474F-61CB-C7F28C54E1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E343206-1568-590B-876B-3A8D38BA0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00FF232-BDF0-9D41-56DF-4CAD0DBB8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30F36-A9FF-430D-881D-CC654C413A53}" type="datetimeFigureOut">
              <a:rPr lang="it-IT" smtClean="0"/>
              <a:t>31/05/2022</a:t>
            </a:fld>
            <a:endParaRPr lang="it-IT"/>
          </a:p>
        </p:txBody>
      </p:sp>
      <p:sp>
        <p:nvSpPr>
          <p:cNvPr id="5" name="Segnaposto piè di pagina 4">
            <a:extLst>
              <a:ext uri="{FF2B5EF4-FFF2-40B4-BE49-F238E27FC236}">
                <a16:creationId xmlns:a16="http://schemas.microsoft.com/office/drawing/2014/main" id="{559B7B38-8CA3-C197-AEEC-EDB1F11A0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3DBCEE3F-A387-0C2B-D160-46FA68058F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C068C-BC03-4580-A019-FC91AE42F6E5}" type="slidenum">
              <a:rPr lang="it-IT" smtClean="0"/>
              <a:t>‹N›</a:t>
            </a:fld>
            <a:endParaRPr lang="it-IT"/>
          </a:p>
        </p:txBody>
      </p:sp>
    </p:spTree>
    <p:extLst>
      <p:ext uri="{BB962C8B-B14F-4D97-AF65-F5344CB8AC3E}">
        <p14:creationId xmlns:p14="http://schemas.microsoft.com/office/powerpoint/2010/main" val="634354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igura a mano libera: forma 7">
            <a:extLst>
              <a:ext uri="{FF2B5EF4-FFF2-40B4-BE49-F238E27FC236}">
                <a16:creationId xmlns:a16="http://schemas.microsoft.com/office/drawing/2014/main" id="{71A652EF-6B83-B64E-B6EC-D57B285DCA39}"/>
              </a:ext>
            </a:extLst>
          </p:cNvPr>
          <p:cNvSpPr/>
          <p:nvPr/>
        </p:nvSpPr>
        <p:spPr>
          <a:xfrm>
            <a:off x="0" y="0"/>
            <a:ext cx="7041480" cy="6858000"/>
          </a:xfrm>
          <a:custGeom>
            <a:avLst/>
            <a:gdLst>
              <a:gd name="connsiteX0" fmla="*/ 0 w 7041480"/>
              <a:gd name="connsiteY0" fmla="*/ 0 h 6858000"/>
              <a:gd name="connsiteX1" fmla="*/ 5755418 w 7041480"/>
              <a:gd name="connsiteY1" fmla="*/ 0 h 6858000"/>
              <a:gd name="connsiteX2" fmla="*/ 5849486 w 7041480"/>
              <a:gd name="connsiteY2" fmla="*/ 108595 h 6858000"/>
              <a:gd name="connsiteX3" fmla="*/ 7041480 w 7041480"/>
              <a:gd name="connsiteY3" fmla="*/ 3429000 h 6858000"/>
              <a:gd name="connsiteX4" fmla="*/ 5849486 w 7041480"/>
              <a:gd name="connsiteY4" fmla="*/ 6749405 h 6858000"/>
              <a:gd name="connsiteX5" fmla="*/ 5755418 w 7041480"/>
              <a:gd name="connsiteY5" fmla="*/ 6858000 h 6858000"/>
              <a:gd name="connsiteX6" fmla="*/ 0 w 7041480"/>
              <a:gd name="connsiteY6" fmla="*/ 6858000 h 6858000"/>
              <a:gd name="connsiteX7" fmla="*/ 0 w 704148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1480" h="6858000">
                <a:moveTo>
                  <a:pt x="0" y="0"/>
                </a:moveTo>
                <a:lnTo>
                  <a:pt x="5755418" y="0"/>
                </a:lnTo>
                <a:lnTo>
                  <a:pt x="5849486" y="108595"/>
                </a:lnTo>
                <a:cubicBezTo>
                  <a:pt x="6594150" y="1010919"/>
                  <a:pt x="7041480" y="2167720"/>
                  <a:pt x="7041480" y="3429000"/>
                </a:cubicBezTo>
                <a:cubicBezTo>
                  <a:pt x="7041480" y="4690280"/>
                  <a:pt x="6594150" y="5847081"/>
                  <a:pt x="5849486" y="6749405"/>
                </a:cubicBezTo>
                <a:lnTo>
                  <a:pt x="5755418" y="6858000"/>
                </a:lnTo>
                <a:lnTo>
                  <a:pt x="0" y="6858000"/>
                </a:lnTo>
                <a:lnTo>
                  <a:pt x="0" y="0"/>
                </a:lnTo>
                <a:close/>
              </a:path>
            </a:pathLst>
          </a:custGeom>
          <a:solidFill>
            <a:srgbClr val="9261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p:nvSpPr>
          <p:cNvPr id="6" name="Figura a mano libera: forma 5">
            <a:extLst>
              <a:ext uri="{FF2B5EF4-FFF2-40B4-BE49-F238E27FC236}">
                <a16:creationId xmlns:a16="http://schemas.microsoft.com/office/drawing/2014/main" id="{D9B827E7-7D66-F610-6A93-B47EAC472EBF}"/>
              </a:ext>
            </a:extLst>
          </p:cNvPr>
          <p:cNvSpPr/>
          <p:nvPr/>
        </p:nvSpPr>
        <p:spPr>
          <a:xfrm>
            <a:off x="5755418" y="0"/>
            <a:ext cx="6436582" cy="6858000"/>
          </a:xfrm>
          <a:custGeom>
            <a:avLst/>
            <a:gdLst>
              <a:gd name="connsiteX0" fmla="*/ 0 w 6436582"/>
              <a:gd name="connsiteY0" fmla="*/ 0 h 6858000"/>
              <a:gd name="connsiteX1" fmla="*/ 6436582 w 6436582"/>
              <a:gd name="connsiteY1" fmla="*/ 0 h 6858000"/>
              <a:gd name="connsiteX2" fmla="*/ 6436582 w 6436582"/>
              <a:gd name="connsiteY2" fmla="*/ 6858000 h 6858000"/>
              <a:gd name="connsiteX3" fmla="*/ 0 w 6436582"/>
              <a:gd name="connsiteY3" fmla="*/ 6858000 h 6858000"/>
              <a:gd name="connsiteX4" fmla="*/ 94068 w 6436582"/>
              <a:gd name="connsiteY4" fmla="*/ 6749405 h 6858000"/>
              <a:gd name="connsiteX5" fmla="*/ 1286062 w 6436582"/>
              <a:gd name="connsiteY5" fmla="*/ 3429000 h 6858000"/>
              <a:gd name="connsiteX6" fmla="*/ 94068 w 6436582"/>
              <a:gd name="connsiteY6" fmla="*/ 108595 h 6858000"/>
              <a:gd name="connsiteX7" fmla="*/ 0 w 643658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6582" h="6858000">
                <a:moveTo>
                  <a:pt x="0" y="0"/>
                </a:moveTo>
                <a:lnTo>
                  <a:pt x="6436582" y="0"/>
                </a:lnTo>
                <a:lnTo>
                  <a:pt x="6436582" y="6858000"/>
                </a:lnTo>
                <a:lnTo>
                  <a:pt x="0" y="6858000"/>
                </a:lnTo>
                <a:lnTo>
                  <a:pt x="94068" y="6749405"/>
                </a:lnTo>
                <a:cubicBezTo>
                  <a:pt x="838732" y="5847081"/>
                  <a:pt x="1286062" y="4690280"/>
                  <a:pt x="1286062" y="3429000"/>
                </a:cubicBezTo>
                <a:cubicBezTo>
                  <a:pt x="1286062" y="2167720"/>
                  <a:pt x="838732" y="1010919"/>
                  <a:pt x="94068" y="108595"/>
                </a:cubicBezTo>
                <a:lnTo>
                  <a:pt x="0" y="0"/>
                </a:lnTo>
                <a:close/>
              </a:path>
            </a:pathLst>
          </a:custGeom>
          <a:solidFill>
            <a:srgbClr val="EAB884"/>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pic>
        <p:nvPicPr>
          <p:cNvPr id="10" name="Immagine 9">
            <a:extLst>
              <a:ext uri="{FF2B5EF4-FFF2-40B4-BE49-F238E27FC236}">
                <a16:creationId xmlns:a16="http://schemas.microsoft.com/office/drawing/2014/main" id="{30012514-951A-815A-D491-40D33C5F6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665" y="1158158"/>
            <a:ext cx="4680149" cy="4541683"/>
          </a:xfrm>
          <a:prstGeom prst="rect">
            <a:avLst/>
          </a:prstGeom>
        </p:spPr>
      </p:pic>
      <p:sp>
        <p:nvSpPr>
          <p:cNvPr id="11" name="CasellaDiTesto 10">
            <a:extLst>
              <a:ext uri="{FF2B5EF4-FFF2-40B4-BE49-F238E27FC236}">
                <a16:creationId xmlns:a16="http://schemas.microsoft.com/office/drawing/2014/main" id="{3CA14330-5E7A-D340-62C0-B429239F3505}"/>
              </a:ext>
            </a:extLst>
          </p:cNvPr>
          <p:cNvSpPr txBox="1"/>
          <p:nvPr/>
        </p:nvSpPr>
        <p:spPr>
          <a:xfrm>
            <a:off x="7305040" y="496438"/>
            <a:ext cx="4607560" cy="2308324"/>
          </a:xfrm>
          <a:prstGeom prst="rect">
            <a:avLst/>
          </a:prstGeom>
          <a:noFill/>
        </p:spPr>
        <p:txBody>
          <a:bodyPr wrap="square" rtlCol="0">
            <a:spAutoFit/>
          </a:bodyPr>
          <a:lstStyle/>
          <a:p>
            <a:pPr algn="r"/>
            <a:r>
              <a:rPr lang="it-IT" sz="5400" dirty="0">
                <a:latin typeface="Times New Roman" panose="02020603050405020304" pitchFamily="18" charset="0"/>
                <a:cs typeface="Times New Roman" panose="02020603050405020304" pitchFamily="18" charset="0"/>
              </a:rPr>
              <a:t>Progetto “</a:t>
            </a:r>
            <a:r>
              <a:rPr lang="it-IT" sz="5400" dirty="0" err="1">
                <a:latin typeface="Times New Roman" panose="02020603050405020304" pitchFamily="18" charset="0"/>
                <a:cs typeface="Times New Roman" panose="02020603050405020304" pitchFamily="18" charset="0"/>
              </a:rPr>
              <a:t>orientaMenti</a:t>
            </a:r>
            <a:r>
              <a:rPr lang="it-IT" sz="5400" dirty="0">
                <a:latin typeface="Times New Roman" panose="02020603050405020304" pitchFamily="18" charset="0"/>
                <a:cs typeface="Times New Roman" panose="02020603050405020304" pitchFamily="18" charset="0"/>
              </a:rPr>
              <a:t>”</a:t>
            </a:r>
          </a:p>
          <a:p>
            <a:pPr algn="r"/>
            <a:r>
              <a:rPr lang="it-IT" sz="3600" dirty="0">
                <a:latin typeface="Times New Roman" panose="02020603050405020304" pitchFamily="18" charset="0"/>
                <a:cs typeface="Times New Roman" panose="02020603050405020304" pitchFamily="18" charset="0"/>
              </a:rPr>
              <a:t>Gruppo 13</a:t>
            </a:r>
          </a:p>
        </p:txBody>
      </p:sp>
      <p:sp>
        <p:nvSpPr>
          <p:cNvPr id="12" name="CasellaDiTesto 11">
            <a:extLst>
              <a:ext uri="{FF2B5EF4-FFF2-40B4-BE49-F238E27FC236}">
                <a16:creationId xmlns:a16="http://schemas.microsoft.com/office/drawing/2014/main" id="{2933DA09-47A9-F533-C4ED-D25DB450F3B4}"/>
              </a:ext>
            </a:extLst>
          </p:cNvPr>
          <p:cNvSpPr txBox="1"/>
          <p:nvPr/>
        </p:nvSpPr>
        <p:spPr>
          <a:xfrm>
            <a:off x="5887309" y="5699841"/>
            <a:ext cx="6172799" cy="954107"/>
          </a:xfrm>
          <a:prstGeom prst="rect">
            <a:avLst/>
          </a:prstGeom>
          <a:noFill/>
        </p:spPr>
        <p:txBody>
          <a:bodyPr wrap="square" rtlCol="0">
            <a:spAutoFit/>
          </a:bodyPr>
          <a:lstStyle/>
          <a:p>
            <a:pPr algn="r"/>
            <a:r>
              <a:rPr lang="it-IT" sz="2800" dirty="0">
                <a:latin typeface="Times New Roman" panose="02020603050405020304" pitchFamily="18" charset="0"/>
                <a:cs typeface="Times New Roman" panose="02020603050405020304" pitchFamily="18" charset="0"/>
              </a:rPr>
              <a:t>Corso ‘Interazione Uomo-Macchina’</a:t>
            </a:r>
          </a:p>
          <a:p>
            <a:pPr algn="r"/>
            <a:r>
              <a:rPr lang="it-IT" sz="2800" dirty="0">
                <a:latin typeface="Times New Roman" panose="02020603050405020304" pitchFamily="18" charset="0"/>
                <a:cs typeface="Times New Roman" panose="02020603050405020304" pitchFamily="18" charset="0"/>
              </a:rPr>
              <a:t>Prof. Giuliana Vitiello</a:t>
            </a:r>
          </a:p>
        </p:txBody>
      </p:sp>
    </p:spTree>
    <p:extLst>
      <p:ext uri="{BB962C8B-B14F-4D97-AF65-F5344CB8AC3E}">
        <p14:creationId xmlns:p14="http://schemas.microsoft.com/office/powerpoint/2010/main" val="3584486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40" y="310941"/>
            <a:ext cx="8239760"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2. Descrizione del problema</a:t>
            </a:r>
          </a:p>
        </p:txBody>
      </p:sp>
      <p:sp>
        <p:nvSpPr>
          <p:cNvPr id="2" name="CasellaDiTesto 1">
            <a:extLst>
              <a:ext uri="{FF2B5EF4-FFF2-40B4-BE49-F238E27FC236}">
                <a16:creationId xmlns:a16="http://schemas.microsoft.com/office/drawing/2014/main" id="{D235BBC0-C16E-EF29-381F-9B07B2396933}"/>
              </a:ext>
            </a:extLst>
          </p:cNvPr>
          <p:cNvSpPr txBox="1"/>
          <p:nvPr/>
        </p:nvSpPr>
        <p:spPr>
          <a:xfrm>
            <a:off x="932155" y="2592280"/>
            <a:ext cx="10067278" cy="3046988"/>
          </a:xfrm>
          <a:prstGeom prst="rect">
            <a:avLst/>
          </a:prstGeom>
          <a:noFill/>
        </p:spPr>
        <p:txBody>
          <a:bodyPr wrap="square" rtlCol="0">
            <a:spAutoFit/>
          </a:bodyPr>
          <a:lstStyle/>
          <a:p>
            <a:pPr marL="285750" indent="-285750">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Scarsa fiducia da parte delle aziende nello stipulare un contratto ad un       neo-diplomato/neo-laureato;</a:t>
            </a:r>
          </a:p>
          <a:p>
            <a:pPr marL="285750" indent="-285750">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Insicurezza da parte degli studenti dovute alle scarse conoscenze di base apprese durante il proprio percorso di studi;</a:t>
            </a:r>
          </a:p>
          <a:p>
            <a:pPr marL="285750" indent="-285750">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Comparsa di nuovi profili lavorativi che la scuola italiana non è capace di preparare (es. Social Media Manager);</a:t>
            </a:r>
          </a:p>
          <a:p>
            <a:pPr marL="285750" indent="-285750">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Mancanza o scarso impegno delle piattaforme che dovrebbero occuparsi di fornire lavoro ai ragazzi in uscita da percorsi scolastici.</a:t>
            </a:r>
          </a:p>
        </p:txBody>
      </p:sp>
      <p:sp>
        <p:nvSpPr>
          <p:cNvPr id="8" name="CasellaDiTesto 7">
            <a:extLst>
              <a:ext uri="{FF2B5EF4-FFF2-40B4-BE49-F238E27FC236}">
                <a16:creationId xmlns:a16="http://schemas.microsoft.com/office/drawing/2014/main" id="{EB577C4C-8EC3-5AAB-711C-A03BF95D46D3}"/>
              </a:ext>
            </a:extLst>
          </p:cNvPr>
          <p:cNvSpPr txBox="1"/>
          <p:nvPr/>
        </p:nvSpPr>
        <p:spPr>
          <a:xfrm>
            <a:off x="524474" y="1763821"/>
            <a:ext cx="8239760" cy="584775"/>
          </a:xfrm>
          <a:prstGeom prst="rect">
            <a:avLst/>
          </a:prstGeom>
          <a:noFill/>
        </p:spPr>
        <p:txBody>
          <a:bodyPr wrap="square" rtlCol="0">
            <a:spAutoFit/>
          </a:bodyPr>
          <a:lstStyle/>
          <a:p>
            <a:r>
              <a:rPr lang="it-IT" sz="3200" dirty="0">
                <a:solidFill>
                  <a:srgbClr val="926151"/>
                </a:solidFill>
                <a:latin typeface="Times New Roman" panose="02020603050405020304" pitchFamily="18" charset="0"/>
                <a:cs typeface="Times New Roman" panose="02020603050405020304" pitchFamily="18" charset="0"/>
              </a:rPr>
              <a:t>Principali cause:</a:t>
            </a:r>
          </a:p>
        </p:txBody>
      </p:sp>
    </p:spTree>
    <p:extLst>
      <p:ext uri="{BB962C8B-B14F-4D97-AF65-F5344CB8AC3E}">
        <p14:creationId xmlns:p14="http://schemas.microsoft.com/office/powerpoint/2010/main" val="28798053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39" y="310941"/>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3. Sviluppo dei personaggi e degli obiettivi</a:t>
            </a:r>
          </a:p>
        </p:txBody>
      </p:sp>
      <p:pic>
        <p:nvPicPr>
          <p:cNvPr id="7" name="Immagine 6" descr="Immagine che contiene cielo notturno&#10;&#10;Descrizione generata automaticamente">
            <a:extLst>
              <a:ext uri="{FF2B5EF4-FFF2-40B4-BE49-F238E27FC236}">
                <a16:creationId xmlns:a16="http://schemas.microsoft.com/office/drawing/2014/main" id="{6303EC1C-20D5-22B6-31A5-10302B715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302" y="3898592"/>
            <a:ext cx="3734858" cy="2126951"/>
          </a:xfrm>
          <a:prstGeom prst="rect">
            <a:avLst/>
          </a:prstGeom>
        </p:spPr>
      </p:pic>
      <p:pic>
        <p:nvPicPr>
          <p:cNvPr id="10" name="Immagine 9">
            <a:extLst>
              <a:ext uri="{FF2B5EF4-FFF2-40B4-BE49-F238E27FC236}">
                <a16:creationId xmlns:a16="http://schemas.microsoft.com/office/drawing/2014/main" id="{EFE4E47F-E18D-88C3-1329-5B4D75045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747" y="1682207"/>
            <a:ext cx="3608582" cy="2805258"/>
          </a:xfrm>
          <a:prstGeom prst="rect">
            <a:avLst/>
          </a:prstGeom>
        </p:spPr>
      </p:pic>
      <p:pic>
        <p:nvPicPr>
          <p:cNvPr id="12" name="Immagine 11" descr="Immagine che contiene freccia&#10;&#10;Descrizione generata automaticamente">
            <a:extLst>
              <a:ext uri="{FF2B5EF4-FFF2-40B4-BE49-F238E27FC236}">
                <a16:creationId xmlns:a16="http://schemas.microsoft.com/office/drawing/2014/main" id="{86380939-1A95-78F0-05BF-CE24202EE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018" y="1321892"/>
            <a:ext cx="3213716" cy="3213716"/>
          </a:xfrm>
          <a:prstGeom prst="rect">
            <a:avLst/>
          </a:prstGeom>
        </p:spPr>
      </p:pic>
      <p:sp>
        <p:nvSpPr>
          <p:cNvPr id="13" name="CasellaDiTesto 12">
            <a:extLst>
              <a:ext uri="{FF2B5EF4-FFF2-40B4-BE49-F238E27FC236}">
                <a16:creationId xmlns:a16="http://schemas.microsoft.com/office/drawing/2014/main" id="{D96CA6D4-BC4F-1DEB-1445-B03FC5ADDE22}"/>
              </a:ext>
            </a:extLst>
          </p:cNvPr>
          <p:cNvSpPr txBox="1"/>
          <p:nvPr/>
        </p:nvSpPr>
        <p:spPr>
          <a:xfrm>
            <a:off x="7996070" y="3980805"/>
            <a:ext cx="1731936"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Docente</a:t>
            </a:r>
          </a:p>
        </p:txBody>
      </p:sp>
      <p:sp>
        <p:nvSpPr>
          <p:cNvPr id="14" name="CasellaDiTesto 13">
            <a:extLst>
              <a:ext uri="{FF2B5EF4-FFF2-40B4-BE49-F238E27FC236}">
                <a16:creationId xmlns:a16="http://schemas.microsoft.com/office/drawing/2014/main" id="{A6BD0737-8A19-A431-DBD5-F9BF24A8470E}"/>
              </a:ext>
            </a:extLst>
          </p:cNvPr>
          <p:cNvSpPr txBox="1"/>
          <p:nvPr/>
        </p:nvSpPr>
        <p:spPr>
          <a:xfrm>
            <a:off x="2045908" y="3980805"/>
            <a:ext cx="1731936" cy="584775"/>
          </a:xfrm>
          <a:prstGeom prst="rect">
            <a:avLst/>
          </a:prstGeom>
          <a:noFill/>
        </p:spPr>
        <p:txBody>
          <a:bodyPr wrap="square" rtlCol="0">
            <a:spAutoFit/>
          </a:bodyPr>
          <a:lstStyle/>
          <a:p>
            <a:r>
              <a:rPr lang="it-IT" sz="3200" dirty="0">
                <a:solidFill>
                  <a:srgbClr val="926151"/>
                </a:solidFill>
                <a:latin typeface="Times New Roman" panose="02020603050405020304" pitchFamily="18" charset="0"/>
                <a:cs typeface="Times New Roman" panose="02020603050405020304" pitchFamily="18" charset="0"/>
              </a:rPr>
              <a:t>Studente</a:t>
            </a:r>
          </a:p>
        </p:txBody>
      </p:sp>
      <p:sp>
        <p:nvSpPr>
          <p:cNvPr id="15" name="CasellaDiTesto 14">
            <a:extLst>
              <a:ext uri="{FF2B5EF4-FFF2-40B4-BE49-F238E27FC236}">
                <a16:creationId xmlns:a16="http://schemas.microsoft.com/office/drawing/2014/main" id="{5257B276-F7BB-1A51-A436-2C998655C891}"/>
              </a:ext>
            </a:extLst>
          </p:cNvPr>
          <p:cNvSpPr txBox="1"/>
          <p:nvPr/>
        </p:nvSpPr>
        <p:spPr>
          <a:xfrm>
            <a:off x="4553268" y="6095501"/>
            <a:ext cx="2394926" cy="584775"/>
          </a:xfrm>
          <a:prstGeom prst="rect">
            <a:avLst/>
          </a:prstGeom>
          <a:noFill/>
        </p:spPr>
        <p:txBody>
          <a:bodyPr wrap="square" rtlCol="0">
            <a:spAutoFit/>
          </a:bodyPr>
          <a:lstStyle/>
          <a:p>
            <a:r>
              <a:rPr lang="it-IT" sz="3200" dirty="0">
                <a:solidFill>
                  <a:srgbClr val="926151"/>
                </a:solidFill>
                <a:latin typeface="Times New Roman" panose="02020603050405020304" pitchFamily="18" charset="0"/>
                <a:cs typeface="Times New Roman" panose="02020603050405020304" pitchFamily="18" charset="0"/>
              </a:rPr>
              <a:t>HR Manager</a:t>
            </a:r>
          </a:p>
        </p:txBody>
      </p:sp>
    </p:spTree>
    <p:extLst>
      <p:ext uri="{BB962C8B-B14F-4D97-AF65-F5344CB8AC3E}">
        <p14:creationId xmlns:p14="http://schemas.microsoft.com/office/powerpoint/2010/main" val="2825172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39" y="310941"/>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4. </a:t>
            </a:r>
            <a:r>
              <a:rPr lang="it-IT" sz="4800" dirty="0" err="1">
                <a:solidFill>
                  <a:srgbClr val="EEA355"/>
                </a:solidFill>
                <a:latin typeface="Times New Roman" panose="02020603050405020304" pitchFamily="18" charset="0"/>
                <a:cs typeface="Times New Roman" panose="02020603050405020304" pitchFamily="18" charset="0"/>
              </a:rPr>
              <a:t>Personas</a:t>
            </a:r>
            <a:r>
              <a:rPr lang="it-IT" sz="4800" dirty="0">
                <a:solidFill>
                  <a:srgbClr val="EEA355"/>
                </a:solidFill>
                <a:latin typeface="Times New Roman" panose="02020603050405020304" pitchFamily="18" charset="0"/>
                <a:cs typeface="Times New Roman" panose="02020603050405020304" pitchFamily="18" charset="0"/>
              </a:rPr>
              <a:t> &amp; goals</a:t>
            </a:r>
          </a:p>
        </p:txBody>
      </p:sp>
      <p:pic>
        <p:nvPicPr>
          <p:cNvPr id="1026" name="Picture 2" descr="Immagine che contiene testo, lavagna&#10;&#10;Descrizione generata automaticamente">
            <a:extLst>
              <a:ext uri="{FF2B5EF4-FFF2-40B4-BE49-F238E27FC236}">
                <a16:creationId xmlns:a16="http://schemas.microsoft.com/office/drawing/2014/main" id="{4CE30A3A-7082-321A-4B13-C73BE5131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824" y="2708036"/>
            <a:ext cx="2168151" cy="2268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Immagine che contiene testo, persona, portatile&#10;&#10;Descrizione generata automaticamente">
            <a:extLst>
              <a:ext uri="{FF2B5EF4-FFF2-40B4-BE49-F238E27FC236}">
                <a16:creationId xmlns:a16="http://schemas.microsoft.com/office/drawing/2014/main" id="{FA4881B8-9D5C-3001-BCB2-C329CE8EC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550" y="2708036"/>
            <a:ext cx="2268000" cy="2268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C2D56156-DE2F-2FDA-4B9F-B06631807B87}"/>
              </a:ext>
            </a:extLst>
          </p:cNvPr>
          <p:cNvSpPr txBox="1"/>
          <p:nvPr/>
        </p:nvSpPr>
        <p:spPr>
          <a:xfrm>
            <a:off x="1018433" y="4976036"/>
            <a:ext cx="2451026" cy="892552"/>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Maria Gallo</a:t>
            </a:r>
          </a:p>
          <a:p>
            <a:pPr algn="ctr"/>
            <a:r>
              <a:rPr lang="it-IT" sz="2000" dirty="0">
                <a:solidFill>
                  <a:srgbClr val="926151"/>
                </a:solidFill>
                <a:latin typeface="Times New Roman" panose="02020603050405020304" pitchFamily="18" charset="0"/>
                <a:cs typeface="Times New Roman" panose="02020603050405020304" pitchFamily="18" charset="0"/>
              </a:rPr>
              <a:t>Studentessa</a:t>
            </a:r>
          </a:p>
        </p:txBody>
      </p:sp>
      <p:pic>
        <p:nvPicPr>
          <p:cNvPr id="1032" name="Picture 8" descr="Immagine che contiene persona, esterni, albero, terra&#10;&#10;Descrizione generata automaticamente">
            <a:extLst>
              <a:ext uri="{FF2B5EF4-FFF2-40B4-BE49-F238E27FC236}">
                <a16:creationId xmlns:a16="http://schemas.microsoft.com/office/drawing/2014/main" id="{A705D804-B7B5-D98E-05A1-F2A19E173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433" y="2671019"/>
            <a:ext cx="2254814" cy="2268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35D76B9-D314-39F8-5F0D-CC9FA1ACF30D}"/>
              </a:ext>
            </a:extLst>
          </p:cNvPr>
          <p:cNvSpPr txBox="1"/>
          <p:nvPr/>
        </p:nvSpPr>
        <p:spPr>
          <a:xfrm>
            <a:off x="4586827" y="5024466"/>
            <a:ext cx="2624143" cy="892552"/>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Mario Bianchi</a:t>
            </a:r>
          </a:p>
          <a:p>
            <a:pPr algn="ctr"/>
            <a:r>
              <a:rPr lang="it-IT" sz="2000" dirty="0">
                <a:solidFill>
                  <a:srgbClr val="926151"/>
                </a:solidFill>
                <a:latin typeface="Times New Roman" panose="02020603050405020304" pitchFamily="18" charset="0"/>
                <a:cs typeface="Times New Roman" panose="02020603050405020304" pitchFamily="18" charset="0"/>
              </a:rPr>
              <a:t>Docente</a:t>
            </a:r>
          </a:p>
        </p:txBody>
      </p:sp>
      <p:sp>
        <p:nvSpPr>
          <p:cNvPr id="18" name="CasellaDiTesto 17">
            <a:extLst>
              <a:ext uri="{FF2B5EF4-FFF2-40B4-BE49-F238E27FC236}">
                <a16:creationId xmlns:a16="http://schemas.microsoft.com/office/drawing/2014/main" id="{BCABD14E-0905-632F-C493-95BB77B2E36E}"/>
              </a:ext>
            </a:extLst>
          </p:cNvPr>
          <p:cNvSpPr txBox="1"/>
          <p:nvPr/>
        </p:nvSpPr>
        <p:spPr>
          <a:xfrm>
            <a:off x="8217276" y="4998281"/>
            <a:ext cx="3056462" cy="892552"/>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Alberto Romano</a:t>
            </a:r>
          </a:p>
          <a:p>
            <a:pPr algn="ctr"/>
            <a:r>
              <a:rPr lang="it-IT" sz="2000" dirty="0">
                <a:solidFill>
                  <a:srgbClr val="926151"/>
                </a:solidFill>
                <a:latin typeface="Times New Roman" panose="02020603050405020304" pitchFamily="18" charset="0"/>
                <a:cs typeface="Times New Roman" panose="02020603050405020304" pitchFamily="18" charset="0"/>
              </a:rPr>
              <a:t>HR Manager</a:t>
            </a:r>
          </a:p>
        </p:txBody>
      </p:sp>
    </p:spTree>
    <p:extLst>
      <p:ext uri="{BB962C8B-B14F-4D97-AF65-F5344CB8AC3E}">
        <p14:creationId xmlns:p14="http://schemas.microsoft.com/office/powerpoint/2010/main" val="862451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39" y="310941"/>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4. </a:t>
            </a:r>
            <a:r>
              <a:rPr lang="it-IT" sz="4800" dirty="0" err="1">
                <a:solidFill>
                  <a:srgbClr val="EEA355"/>
                </a:solidFill>
                <a:latin typeface="Times New Roman" panose="02020603050405020304" pitchFamily="18" charset="0"/>
                <a:cs typeface="Times New Roman" panose="02020603050405020304" pitchFamily="18" charset="0"/>
              </a:rPr>
              <a:t>Personas</a:t>
            </a:r>
            <a:r>
              <a:rPr lang="it-IT" sz="4800" dirty="0">
                <a:solidFill>
                  <a:srgbClr val="EEA355"/>
                </a:solidFill>
                <a:latin typeface="Times New Roman" panose="02020603050405020304" pitchFamily="18" charset="0"/>
                <a:cs typeface="Times New Roman" panose="02020603050405020304" pitchFamily="18" charset="0"/>
              </a:rPr>
              <a:t> &amp; goals</a:t>
            </a:r>
          </a:p>
        </p:txBody>
      </p:sp>
      <p:pic>
        <p:nvPicPr>
          <p:cNvPr id="1026" name="Picture 2" descr="Immagine che contiene testo, lavagna&#10;&#10;Descrizione generata automaticamente">
            <a:extLst>
              <a:ext uri="{FF2B5EF4-FFF2-40B4-BE49-F238E27FC236}">
                <a16:creationId xmlns:a16="http://schemas.microsoft.com/office/drawing/2014/main" id="{4CE30A3A-7082-321A-4B13-C73BE5131955}"/>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175522" y="3842036"/>
            <a:ext cx="688302" cy="720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Immagine che contiene testo, persona, portatile&#10;&#10;Descrizione generata automaticamente">
            <a:extLst>
              <a:ext uri="{FF2B5EF4-FFF2-40B4-BE49-F238E27FC236}">
                <a16:creationId xmlns:a16="http://schemas.microsoft.com/office/drawing/2014/main" id="{FA4881B8-9D5C-3001-BCB2-C329CE8EC594}"/>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59673" y="5350018"/>
            <a:ext cx="720000" cy="720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C2D56156-DE2F-2FDA-4B9F-B06631807B87}"/>
              </a:ext>
            </a:extLst>
          </p:cNvPr>
          <p:cNvSpPr txBox="1"/>
          <p:nvPr/>
        </p:nvSpPr>
        <p:spPr>
          <a:xfrm>
            <a:off x="2389785" y="1763821"/>
            <a:ext cx="4730105" cy="584775"/>
          </a:xfrm>
          <a:prstGeom prst="rect">
            <a:avLst/>
          </a:prstGeom>
          <a:noFill/>
        </p:spPr>
        <p:txBody>
          <a:bodyPr wrap="square" rtlCol="0">
            <a:spAutoFit/>
          </a:bodyPr>
          <a:lstStyle/>
          <a:p>
            <a:r>
              <a:rPr lang="it-IT" sz="3200" dirty="0">
                <a:solidFill>
                  <a:srgbClr val="926151"/>
                </a:solidFill>
                <a:latin typeface="Times New Roman" panose="02020603050405020304" pitchFamily="18" charset="0"/>
                <a:cs typeface="Times New Roman" panose="02020603050405020304" pitchFamily="18" charset="0"/>
              </a:rPr>
              <a:t>Maria Gallo </a:t>
            </a:r>
            <a:r>
              <a:rPr lang="it-IT" sz="2000" dirty="0">
                <a:solidFill>
                  <a:srgbClr val="926151"/>
                </a:solidFill>
                <a:latin typeface="Times New Roman" panose="02020603050405020304" pitchFamily="18" charset="0"/>
                <a:cs typeface="Times New Roman" panose="02020603050405020304" pitchFamily="18" charset="0"/>
              </a:rPr>
              <a:t>Studentessa</a:t>
            </a:r>
          </a:p>
        </p:txBody>
      </p:sp>
      <p:pic>
        <p:nvPicPr>
          <p:cNvPr id="1032" name="Picture 8" descr="Immagine che contiene persona, esterni, albero, terra&#10;&#10;Descrizione generata automaticamente">
            <a:extLst>
              <a:ext uri="{FF2B5EF4-FFF2-40B4-BE49-F238E27FC236}">
                <a16:creationId xmlns:a16="http://schemas.microsoft.com/office/drawing/2014/main" id="{A705D804-B7B5-D98E-05A1-F2A19E173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859" y="1763821"/>
            <a:ext cx="1431628" cy="1440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4B27CC62-10BB-993E-6269-FF3E2D4F00DB}"/>
              </a:ext>
            </a:extLst>
          </p:cNvPr>
          <p:cNvSpPr txBox="1"/>
          <p:nvPr/>
        </p:nvSpPr>
        <p:spPr>
          <a:xfrm>
            <a:off x="2389784" y="2314544"/>
            <a:ext cx="9373129" cy="2308324"/>
          </a:xfrm>
          <a:prstGeom prst="rect">
            <a:avLst/>
          </a:prstGeom>
          <a:noFill/>
        </p:spPr>
        <p:txBody>
          <a:bodyPr wrap="square" rtlCol="0">
            <a:spAutoFit/>
          </a:bodyPr>
          <a:lstStyle/>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18 anni, Salerno</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Quinto anno, indirizzo Scienze Umane, Istituto «Alfano I», Salerno</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Pratica danza a livello agonistico dopo la scuola</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Non ha molta capacità con la tecnologia ma, a causa della pandemia COVID-19, ha dovuto adeguarsi per riuscire a seguire le lezioni scolastiche in DAD</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Riesce facilmente ad apprendere nuove tecnologie</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Ritiene che la scuola italiana non prepari bene i ragazzi al mondo del lavoro</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Ritiene che avere un contatto diretto con un’azienda alla fine di un percorso scolastico al fine di un’assunzione sia importantissimo</a:t>
            </a:r>
          </a:p>
        </p:txBody>
      </p:sp>
      <p:sp>
        <p:nvSpPr>
          <p:cNvPr id="12" name="CasellaDiTesto 11">
            <a:extLst>
              <a:ext uri="{FF2B5EF4-FFF2-40B4-BE49-F238E27FC236}">
                <a16:creationId xmlns:a16="http://schemas.microsoft.com/office/drawing/2014/main" id="{3CE50957-04FE-3854-4878-D3E80B0BD27D}"/>
              </a:ext>
            </a:extLst>
          </p:cNvPr>
          <p:cNvSpPr txBox="1"/>
          <p:nvPr/>
        </p:nvSpPr>
        <p:spPr>
          <a:xfrm>
            <a:off x="2389784" y="5048298"/>
            <a:ext cx="9168941" cy="1323439"/>
          </a:xfrm>
          <a:prstGeom prst="rect">
            <a:avLst/>
          </a:prstGeom>
          <a:noFill/>
        </p:spPr>
        <p:txBody>
          <a:bodyPr wrap="square" rtlCol="0">
            <a:spAutoFit/>
          </a:bodyPr>
          <a:lstStyle/>
          <a:p>
            <a:r>
              <a:rPr lang="it-IT" sz="3200" dirty="0">
                <a:solidFill>
                  <a:srgbClr val="926151"/>
                </a:solidFill>
                <a:latin typeface="Times New Roman" panose="02020603050405020304" pitchFamily="18" charset="0"/>
                <a:cs typeface="Times New Roman" panose="02020603050405020304" pitchFamily="18" charset="0"/>
              </a:rPr>
              <a:t>Obiettivo:</a:t>
            </a:r>
          </a:p>
          <a:p>
            <a:r>
              <a:rPr lang="it-IT" sz="2400" dirty="0">
                <a:latin typeface="Times New Roman" panose="02020603050405020304" pitchFamily="18" charset="0"/>
                <a:cs typeface="Times New Roman" panose="02020603050405020304" pitchFamily="18" charset="0"/>
              </a:rPr>
              <a:t>Poter comunicare in maniera diretta con le aziende e colmare le proprie mancanze in termini di tecnologia.</a:t>
            </a:r>
          </a:p>
        </p:txBody>
      </p:sp>
    </p:spTree>
    <p:extLst>
      <p:ext uri="{BB962C8B-B14F-4D97-AF65-F5344CB8AC3E}">
        <p14:creationId xmlns:p14="http://schemas.microsoft.com/office/powerpoint/2010/main" val="1662277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500"/>
                                        <p:tgtEl>
                                          <p:spTgt spid="1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500"/>
                                        <p:tgtEl>
                                          <p:spTgt spid="11">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xEl>
                                              <p:pRg st="5" end="5"/>
                                            </p:txEl>
                                          </p:spTgt>
                                        </p:tgtEl>
                                        <p:attrNameLst>
                                          <p:attrName>style.visibility</p:attrName>
                                        </p:attrNameLst>
                                      </p:cBhvr>
                                      <p:to>
                                        <p:strVal val="visible"/>
                                      </p:to>
                                    </p:set>
                                    <p:animEffect transition="in" filter="fade">
                                      <p:cBhvr>
                                        <p:cTn id="40" dur="500"/>
                                        <p:tgtEl>
                                          <p:spTgt spid="11">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xEl>
                                              <p:pRg st="6" end="6"/>
                                            </p:txEl>
                                          </p:spTgt>
                                        </p:tgtEl>
                                        <p:attrNameLst>
                                          <p:attrName>style.visibility</p:attrName>
                                        </p:attrNameLst>
                                      </p:cBhvr>
                                      <p:to>
                                        <p:strVal val="visible"/>
                                      </p:to>
                                    </p:set>
                                    <p:animEffect transition="in" filter="fade">
                                      <p:cBhvr>
                                        <p:cTn id="45" dur="500"/>
                                        <p:tgtEl>
                                          <p:spTgt spid="11">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39" y="310941"/>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4. </a:t>
            </a:r>
            <a:r>
              <a:rPr lang="it-IT" sz="4800" dirty="0" err="1">
                <a:solidFill>
                  <a:srgbClr val="EEA355"/>
                </a:solidFill>
                <a:latin typeface="Times New Roman" panose="02020603050405020304" pitchFamily="18" charset="0"/>
                <a:cs typeface="Times New Roman" panose="02020603050405020304" pitchFamily="18" charset="0"/>
              </a:rPr>
              <a:t>Personas</a:t>
            </a:r>
            <a:r>
              <a:rPr lang="it-IT" sz="4800" dirty="0">
                <a:solidFill>
                  <a:srgbClr val="EEA355"/>
                </a:solidFill>
                <a:latin typeface="Times New Roman" panose="02020603050405020304" pitchFamily="18" charset="0"/>
                <a:cs typeface="Times New Roman" panose="02020603050405020304" pitchFamily="18" charset="0"/>
              </a:rPr>
              <a:t> &amp; goals</a:t>
            </a:r>
          </a:p>
        </p:txBody>
      </p:sp>
      <p:pic>
        <p:nvPicPr>
          <p:cNvPr id="1026" name="Picture 2" descr="Immagine che contiene testo, lavagna&#10;&#10;Descrizione generata automaticamente">
            <a:extLst>
              <a:ext uri="{FF2B5EF4-FFF2-40B4-BE49-F238E27FC236}">
                <a16:creationId xmlns:a16="http://schemas.microsoft.com/office/drawing/2014/main" id="{4CE30A3A-7082-321A-4B13-C73BE5131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71" y="1793356"/>
            <a:ext cx="1376604" cy="1440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Immagine che contiene testo, persona, portatile&#10;&#10;Descrizione generata automaticamente">
            <a:extLst>
              <a:ext uri="{FF2B5EF4-FFF2-40B4-BE49-F238E27FC236}">
                <a16:creationId xmlns:a16="http://schemas.microsoft.com/office/drawing/2014/main" id="{FA4881B8-9D5C-3001-BCB2-C329CE8EC594}"/>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59673" y="3925758"/>
            <a:ext cx="720000" cy="720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C2D56156-DE2F-2FDA-4B9F-B06631807B87}"/>
              </a:ext>
            </a:extLst>
          </p:cNvPr>
          <p:cNvSpPr txBox="1"/>
          <p:nvPr/>
        </p:nvSpPr>
        <p:spPr>
          <a:xfrm>
            <a:off x="2389785" y="1763821"/>
            <a:ext cx="4730105" cy="584775"/>
          </a:xfrm>
          <a:prstGeom prst="rect">
            <a:avLst/>
          </a:prstGeom>
          <a:noFill/>
        </p:spPr>
        <p:txBody>
          <a:bodyPr wrap="square" rtlCol="0">
            <a:spAutoFit/>
          </a:bodyPr>
          <a:lstStyle/>
          <a:p>
            <a:r>
              <a:rPr lang="it-IT" sz="3200" dirty="0">
                <a:solidFill>
                  <a:srgbClr val="926151"/>
                </a:solidFill>
                <a:latin typeface="Times New Roman" panose="02020603050405020304" pitchFamily="18" charset="0"/>
                <a:cs typeface="Times New Roman" panose="02020603050405020304" pitchFamily="18" charset="0"/>
              </a:rPr>
              <a:t>Mario Bianchi </a:t>
            </a:r>
            <a:r>
              <a:rPr lang="it-IT" sz="2000" dirty="0">
                <a:solidFill>
                  <a:srgbClr val="926151"/>
                </a:solidFill>
                <a:latin typeface="Times New Roman" panose="02020603050405020304" pitchFamily="18" charset="0"/>
                <a:cs typeface="Times New Roman" panose="02020603050405020304" pitchFamily="18" charset="0"/>
              </a:rPr>
              <a:t>Docente</a:t>
            </a:r>
          </a:p>
        </p:txBody>
      </p:sp>
      <p:pic>
        <p:nvPicPr>
          <p:cNvPr id="1032" name="Picture 8" descr="Immagine che contiene persona, esterni, albero, terra&#10;&#10;Descrizione generata automaticamente">
            <a:extLst>
              <a:ext uri="{FF2B5EF4-FFF2-40B4-BE49-F238E27FC236}">
                <a16:creationId xmlns:a16="http://schemas.microsoft.com/office/drawing/2014/main" id="{A705D804-B7B5-D98E-05A1-F2A19E17333B}"/>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67543" y="5391879"/>
            <a:ext cx="715814" cy="720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4B27CC62-10BB-993E-6269-FF3E2D4F00DB}"/>
              </a:ext>
            </a:extLst>
          </p:cNvPr>
          <p:cNvSpPr txBox="1"/>
          <p:nvPr/>
        </p:nvSpPr>
        <p:spPr>
          <a:xfrm>
            <a:off x="2389784" y="2314544"/>
            <a:ext cx="9373129" cy="2062103"/>
          </a:xfrm>
          <a:prstGeom prst="rect">
            <a:avLst/>
          </a:prstGeom>
          <a:noFill/>
        </p:spPr>
        <p:txBody>
          <a:bodyPr wrap="square" rtlCol="0">
            <a:spAutoFit/>
          </a:bodyPr>
          <a:lstStyle/>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41 anni, Salerno</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Docente liceale di informatica</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Ama viaggiare nel tempo libero</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Partecipa spesso a corsi di aggiornamento</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Appassionato di informatica e IOT</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Utilizza spesso le nuove tecnologie senza particolari problemi e comprende quanto l’utilizzo di essa possa essere d’aiuto per la società</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Ha un’elevata capacità logica</a:t>
            </a:r>
          </a:p>
        </p:txBody>
      </p:sp>
      <p:sp>
        <p:nvSpPr>
          <p:cNvPr id="12" name="CasellaDiTesto 11">
            <a:extLst>
              <a:ext uri="{FF2B5EF4-FFF2-40B4-BE49-F238E27FC236}">
                <a16:creationId xmlns:a16="http://schemas.microsoft.com/office/drawing/2014/main" id="{3CE50957-04FE-3854-4878-D3E80B0BD27D}"/>
              </a:ext>
            </a:extLst>
          </p:cNvPr>
          <p:cNvSpPr txBox="1"/>
          <p:nvPr/>
        </p:nvSpPr>
        <p:spPr>
          <a:xfrm>
            <a:off x="2389784" y="5048298"/>
            <a:ext cx="9168941" cy="954107"/>
          </a:xfrm>
          <a:prstGeom prst="rect">
            <a:avLst/>
          </a:prstGeom>
          <a:noFill/>
        </p:spPr>
        <p:txBody>
          <a:bodyPr wrap="square" rtlCol="0">
            <a:spAutoFit/>
          </a:bodyPr>
          <a:lstStyle/>
          <a:p>
            <a:r>
              <a:rPr lang="it-IT" sz="3200" dirty="0">
                <a:solidFill>
                  <a:srgbClr val="926151"/>
                </a:solidFill>
                <a:latin typeface="Times New Roman" panose="02020603050405020304" pitchFamily="18" charset="0"/>
                <a:cs typeface="Times New Roman" panose="02020603050405020304" pitchFamily="18" charset="0"/>
              </a:rPr>
              <a:t>Obiettivo:</a:t>
            </a:r>
          </a:p>
          <a:p>
            <a:r>
              <a:rPr lang="it-IT" sz="2400" dirty="0">
                <a:latin typeface="Times New Roman" panose="02020603050405020304" pitchFamily="18" charset="0"/>
                <a:cs typeface="Times New Roman" panose="02020603050405020304" pitchFamily="18" charset="0"/>
              </a:rPr>
              <a:t>Supportare i propri studenti ad aprirsi verso le esperienze di lavoro.</a:t>
            </a:r>
          </a:p>
        </p:txBody>
      </p:sp>
    </p:spTree>
    <p:extLst>
      <p:ext uri="{BB962C8B-B14F-4D97-AF65-F5344CB8AC3E}">
        <p14:creationId xmlns:p14="http://schemas.microsoft.com/office/powerpoint/2010/main" val="844017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500"/>
                                        <p:tgtEl>
                                          <p:spTgt spid="1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500"/>
                                        <p:tgtEl>
                                          <p:spTgt spid="11">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xEl>
                                              <p:pRg st="5" end="5"/>
                                            </p:txEl>
                                          </p:spTgt>
                                        </p:tgtEl>
                                        <p:attrNameLst>
                                          <p:attrName>style.visibility</p:attrName>
                                        </p:attrNameLst>
                                      </p:cBhvr>
                                      <p:to>
                                        <p:strVal val="visible"/>
                                      </p:to>
                                    </p:set>
                                    <p:animEffect transition="in" filter="fade">
                                      <p:cBhvr>
                                        <p:cTn id="40" dur="500"/>
                                        <p:tgtEl>
                                          <p:spTgt spid="11">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xEl>
                                              <p:pRg st="6" end="6"/>
                                            </p:txEl>
                                          </p:spTgt>
                                        </p:tgtEl>
                                        <p:attrNameLst>
                                          <p:attrName>style.visibility</p:attrName>
                                        </p:attrNameLst>
                                      </p:cBhvr>
                                      <p:to>
                                        <p:strVal val="visible"/>
                                      </p:to>
                                    </p:set>
                                    <p:animEffect transition="in" filter="fade">
                                      <p:cBhvr>
                                        <p:cTn id="45" dur="500"/>
                                        <p:tgtEl>
                                          <p:spTgt spid="11">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39" y="310941"/>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4. </a:t>
            </a:r>
            <a:r>
              <a:rPr lang="it-IT" sz="4800" dirty="0" err="1">
                <a:solidFill>
                  <a:srgbClr val="EEA355"/>
                </a:solidFill>
                <a:latin typeface="Times New Roman" panose="02020603050405020304" pitchFamily="18" charset="0"/>
                <a:cs typeface="Times New Roman" panose="02020603050405020304" pitchFamily="18" charset="0"/>
              </a:rPr>
              <a:t>Personas</a:t>
            </a:r>
            <a:r>
              <a:rPr lang="it-IT" sz="4800" dirty="0">
                <a:solidFill>
                  <a:srgbClr val="EEA355"/>
                </a:solidFill>
                <a:latin typeface="Times New Roman" panose="02020603050405020304" pitchFamily="18" charset="0"/>
                <a:cs typeface="Times New Roman" panose="02020603050405020304" pitchFamily="18" charset="0"/>
              </a:rPr>
              <a:t> &amp; goals</a:t>
            </a:r>
          </a:p>
        </p:txBody>
      </p:sp>
      <p:pic>
        <p:nvPicPr>
          <p:cNvPr id="1026" name="Picture 2" descr="Immagine che contiene testo, lavagna&#10;&#10;Descrizione generata automaticamente">
            <a:extLst>
              <a:ext uri="{FF2B5EF4-FFF2-40B4-BE49-F238E27FC236}">
                <a16:creationId xmlns:a16="http://schemas.microsoft.com/office/drawing/2014/main" id="{4CE30A3A-7082-321A-4B13-C73BE5131955}"/>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172492" y="5525351"/>
            <a:ext cx="688302" cy="720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Immagine che contiene testo, persona, portatile&#10;&#10;Descrizione generata automaticamente">
            <a:extLst>
              <a:ext uri="{FF2B5EF4-FFF2-40B4-BE49-F238E27FC236}">
                <a16:creationId xmlns:a16="http://schemas.microsoft.com/office/drawing/2014/main" id="{FA4881B8-9D5C-3001-BCB2-C329CE8EC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43" y="1810589"/>
            <a:ext cx="1440000" cy="1440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C2D56156-DE2F-2FDA-4B9F-B06631807B87}"/>
              </a:ext>
            </a:extLst>
          </p:cNvPr>
          <p:cNvSpPr txBox="1"/>
          <p:nvPr/>
        </p:nvSpPr>
        <p:spPr>
          <a:xfrm>
            <a:off x="2389784" y="1757278"/>
            <a:ext cx="4730105" cy="584775"/>
          </a:xfrm>
          <a:prstGeom prst="rect">
            <a:avLst/>
          </a:prstGeom>
          <a:noFill/>
        </p:spPr>
        <p:txBody>
          <a:bodyPr wrap="square" rtlCol="0">
            <a:spAutoFit/>
          </a:bodyPr>
          <a:lstStyle/>
          <a:p>
            <a:r>
              <a:rPr lang="it-IT" sz="3200" dirty="0">
                <a:solidFill>
                  <a:srgbClr val="926151"/>
                </a:solidFill>
                <a:latin typeface="Times New Roman" panose="02020603050405020304" pitchFamily="18" charset="0"/>
                <a:cs typeface="Times New Roman" panose="02020603050405020304" pitchFamily="18" charset="0"/>
              </a:rPr>
              <a:t>Alberto Romano </a:t>
            </a:r>
            <a:r>
              <a:rPr lang="it-IT" sz="2000" dirty="0">
                <a:solidFill>
                  <a:srgbClr val="926151"/>
                </a:solidFill>
                <a:latin typeface="Times New Roman" panose="02020603050405020304" pitchFamily="18" charset="0"/>
                <a:cs typeface="Times New Roman" panose="02020603050405020304" pitchFamily="18" charset="0"/>
              </a:rPr>
              <a:t>HR Manager</a:t>
            </a:r>
          </a:p>
        </p:txBody>
      </p:sp>
      <p:pic>
        <p:nvPicPr>
          <p:cNvPr id="1032" name="Picture 8" descr="Immagine che contiene persona, esterni, albero, terra&#10;&#10;Descrizione generata automaticamente">
            <a:extLst>
              <a:ext uri="{FF2B5EF4-FFF2-40B4-BE49-F238E27FC236}">
                <a16:creationId xmlns:a16="http://schemas.microsoft.com/office/drawing/2014/main" id="{A705D804-B7B5-D98E-05A1-F2A19E17333B}"/>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58736" y="3974294"/>
            <a:ext cx="715814" cy="7200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4B27CC62-10BB-993E-6269-FF3E2D4F00DB}"/>
              </a:ext>
            </a:extLst>
          </p:cNvPr>
          <p:cNvSpPr txBox="1"/>
          <p:nvPr/>
        </p:nvSpPr>
        <p:spPr>
          <a:xfrm>
            <a:off x="2389784" y="2314544"/>
            <a:ext cx="9373129" cy="2062103"/>
          </a:xfrm>
          <a:prstGeom prst="rect">
            <a:avLst/>
          </a:prstGeom>
          <a:noFill/>
        </p:spPr>
        <p:txBody>
          <a:bodyPr wrap="square" rtlCol="0">
            <a:spAutoFit/>
          </a:bodyPr>
          <a:lstStyle/>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42 anni, Roma</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Consulente di azienda</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Gli piace praticare sport </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Non è un esperto nell’ambito tecnologico ma ha un buon rapporto con la tecnologia</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È sempre disponibile ad utilizzare ed imparare nuove tecnologie</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È molto bravo con i numeri</a:t>
            </a:r>
          </a:p>
          <a:p>
            <a:pPr marL="342900" indent="-34290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Ritiene che la possibilità di avere un contatto diretto con i giovani possa essere un beneficio per tutte le aziende.</a:t>
            </a:r>
          </a:p>
        </p:txBody>
      </p:sp>
      <p:sp>
        <p:nvSpPr>
          <p:cNvPr id="12" name="CasellaDiTesto 11">
            <a:extLst>
              <a:ext uri="{FF2B5EF4-FFF2-40B4-BE49-F238E27FC236}">
                <a16:creationId xmlns:a16="http://schemas.microsoft.com/office/drawing/2014/main" id="{3CE50957-04FE-3854-4878-D3E80B0BD27D}"/>
              </a:ext>
            </a:extLst>
          </p:cNvPr>
          <p:cNvSpPr txBox="1"/>
          <p:nvPr/>
        </p:nvSpPr>
        <p:spPr>
          <a:xfrm>
            <a:off x="2389784" y="5048298"/>
            <a:ext cx="9168941" cy="954107"/>
          </a:xfrm>
          <a:prstGeom prst="rect">
            <a:avLst/>
          </a:prstGeom>
          <a:noFill/>
        </p:spPr>
        <p:txBody>
          <a:bodyPr wrap="square" rtlCol="0">
            <a:spAutoFit/>
          </a:bodyPr>
          <a:lstStyle/>
          <a:p>
            <a:r>
              <a:rPr lang="it-IT" sz="3200" dirty="0">
                <a:solidFill>
                  <a:srgbClr val="926151"/>
                </a:solidFill>
                <a:latin typeface="Times New Roman" panose="02020603050405020304" pitchFamily="18" charset="0"/>
                <a:cs typeface="Times New Roman" panose="02020603050405020304" pitchFamily="18" charset="0"/>
              </a:rPr>
              <a:t>Obiettivo:</a:t>
            </a:r>
          </a:p>
          <a:p>
            <a:r>
              <a:rPr lang="it-IT" sz="2400" dirty="0">
                <a:latin typeface="Times New Roman" panose="02020603050405020304" pitchFamily="18" charset="0"/>
                <a:cs typeface="Times New Roman" panose="02020603050405020304" pitchFamily="18" charset="0"/>
              </a:rPr>
              <a:t>Semplificare la procedura di reclutamento.</a:t>
            </a:r>
          </a:p>
        </p:txBody>
      </p:sp>
    </p:spTree>
    <p:extLst>
      <p:ext uri="{BB962C8B-B14F-4D97-AF65-F5344CB8AC3E}">
        <p14:creationId xmlns:p14="http://schemas.microsoft.com/office/powerpoint/2010/main" val="3342523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500"/>
                                        <p:tgtEl>
                                          <p:spTgt spid="1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500"/>
                                        <p:tgtEl>
                                          <p:spTgt spid="11">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xEl>
                                              <p:pRg st="5" end="5"/>
                                            </p:txEl>
                                          </p:spTgt>
                                        </p:tgtEl>
                                        <p:attrNameLst>
                                          <p:attrName>style.visibility</p:attrName>
                                        </p:attrNameLst>
                                      </p:cBhvr>
                                      <p:to>
                                        <p:strVal val="visible"/>
                                      </p:to>
                                    </p:set>
                                    <p:animEffect transition="in" filter="fade">
                                      <p:cBhvr>
                                        <p:cTn id="40" dur="500"/>
                                        <p:tgtEl>
                                          <p:spTgt spid="11">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xEl>
                                              <p:pRg st="6" end="6"/>
                                            </p:txEl>
                                          </p:spTgt>
                                        </p:tgtEl>
                                        <p:attrNameLst>
                                          <p:attrName>style.visibility</p:attrName>
                                        </p:attrNameLst>
                                      </p:cBhvr>
                                      <p:to>
                                        <p:strVal val="visible"/>
                                      </p:to>
                                    </p:set>
                                    <p:animEffect transition="in" filter="fade">
                                      <p:cBhvr>
                                        <p:cTn id="45" dur="500"/>
                                        <p:tgtEl>
                                          <p:spTgt spid="11">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39" y="310941"/>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5. Task e requisiti di User </a:t>
            </a:r>
            <a:r>
              <a:rPr lang="it-IT" sz="4800" dirty="0" err="1">
                <a:solidFill>
                  <a:srgbClr val="EEA355"/>
                </a:solidFill>
                <a:latin typeface="Times New Roman" panose="02020603050405020304" pitchFamily="18" charset="0"/>
                <a:cs typeface="Times New Roman" panose="02020603050405020304" pitchFamily="18" charset="0"/>
              </a:rPr>
              <a:t>eXperience</a:t>
            </a:r>
            <a:endParaRPr lang="it-IT" sz="4800" dirty="0">
              <a:solidFill>
                <a:srgbClr val="EEA355"/>
              </a:solidFill>
              <a:latin typeface="Times New Roman" panose="02020603050405020304" pitchFamily="18" charset="0"/>
              <a:cs typeface="Times New Roman" panose="02020603050405020304" pitchFamily="18" charset="0"/>
            </a:endParaRPr>
          </a:p>
        </p:txBody>
      </p:sp>
      <p:pic>
        <p:nvPicPr>
          <p:cNvPr id="7" name="Immagine 6" descr="Immagine che contiene cielo notturno&#10;&#10;Descrizione generata automaticamente">
            <a:extLst>
              <a:ext uri="{FF2B5EF4-FFF2-40B4-BE49-F238E27FC236}">
                <a16:creationId xmlns:a16="http://schemas.microsoft.com/office/drawing/2014/main" id="{6303EC1C-20D5-22B6-31A5-10302B715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976" y="4266014"/>
            <a:ext cx="1618971" cy="921982"/>
          </a:xfrm>
          <a:prstGeom prst="rect">
            <a:avLst/>
          </a:prstGeom>
        </p:spPr>
      </p:pic>
      <p:pic>
        <p:nvPicPr>
          <p:cNvPr id="10" name="Immagine 9">
            <a:extLst>
              <a:ext uri="{FF2B5EF4-FFF2-40B4-BE49-F238E27FC236}">
                <a16:creationId xmlns:a16="http://schemas.microsoft.com/office/drawing/2014/main" id="{EFE4E47F-E18D-88C3-1329-5B4D75045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598" y="5584251"/>
            <a:ext cx="1495645" cy="1162692"/>
          </a:xfrm>
          <a:prstGeom prst="rect">
            <a:avLst/>
          </a:prstGeom>
        </p:spPr>
      </p:pic>
      <p:pic>
        <p:nvPicPr>
          <p:cNvPr id="12" name="Immagine 11" descr="Immagine che contiene freccia&#10;&#10;Descrizione generata automaticamente">
            <a:extLst>
              <a:ext uri="{FF2B5EF4-FFF2-40B4-BE49-F238E27FC236}">
                <a16:creationId xmlns:a16="http://schemas.microsoft.com/office/drawing/2014/main" id="{86380939-1A95-78F0-05BF-CE24202EE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58" y="1273749"/>
            <a:ext cx="3213716" cy="3213716"/>
          </a:xfrm>
          <a:prstGeom prst="rect">
            <a:avLst/>
          </a:prstGeom>
        </p:spPr>
      </p:pic>
      <p:sp>
        <p:nvSpPr>
          <p:cNvPr id="17" name="CasellaDiTesto 16">
            <a:extLst>
              <a:ext uri="{FF2B5EF4-FFF2-40B4-BE49-F238E27FC236}">
                <a16:creationId xmlns:a16="http://schemas.microsoft.com/office/drawing/2014/main" id="{A4C780BD-75AE-DCF0-2965-DD56BCA10F46}"/>
              </a:ext>
            </a:extLst>
          </p:cNvPr>
          <p:cNvSpPr txBox="1"/>
          <p:nvPr/>
        </p:nvSpPr>
        <p:spPr>
          <a:xfrm>
            <a:off x="2943277" y="1576318"/>
            <a:ext cx="5561532" cy="707886"/>
          </a:xfrm>
          <a:prstGeom prst="rect">
            <a:avLst/>
          </a:prstGeom>
          <a:noFill/>
        </p:spPr>
        <p:txBody>
          <a:bodyPr wrap="square" rtlCol="0">
            <a:spAutoFit/>
          </a:bodyPr>
          <a:lstStyle/>
          <a:p>
            <a:r>
              <a:rPr lang="it-IT" sz="4000" dirty="0">
                <a:solidFill>
                  <a:srgbClr val="926151"/>
                </a:solidFill>
                <a:latin typeface="Times New Roman" panose="02020603050405020304" pitchFamily="18" charset="0"/>
                <a:cs typeface="Times New Roman" panose="02020603050405020304" pitchFamily="18" charset="0"/>
              </a:rPr>
              <a:t>Task dello studente</a:t>
            </a:r>
          </a:p>
        </p:txBody>
      </p:sp>
      <p:sp>
        <p:nvSpPr>
          <p:cNvPr id="18" name="CasellaDiTesto 17">
            <a:extLst>
              <a:ext uri="{FF2B5EF4-FFF2-40B4-BE49-F238E27FC236}">
                <a16:creationId xmlns:a16="http://schemas.microsoft.com/office/drawing/2014/main" id="{972EE5DA-10B9-1CDA-2A23-322D76FC3896}"/>
              </a:ext>
            </a:extLst>
          </p:cNvPr>
          <p:cNvSpPr txBox="1"/>
          <p:nvPr/>
        </p:nvSpPr>
        <p:spPr>
          <a:xfrm>
            <a:off x="3134029" y="2262286"/>
            <a:ext cx="9373129" cy="707886"/>
          </a:xfrm>
          <a:prstGeom prst="rect">
            <a:avLst/>
          </a:prstGeom>
          <a:noFill/>
        </p:spPr>
        <p:txBody>
          <a:bodyPr wrap="square" rtlCol="0">
            <a:spAutoFit/>
          </a:bodyPr>
          <a:lstStyle/>
          <a:p>
            <a:pPr marL="342900" indent="-342900">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Creazione del profilo personale</a:t>
            </a:r>
          </a:p>
          <a:p>
            <a:pPr marL="342900" indent="-342900">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Candidatura ad un bando</a:t>
            </a:r>
          </a:p>
        </p:txBody>
      </p:sp>
      <p:graphicFrame>
        <p:nvGraphicFramePr>
          <p:cNvPr id="2" name="Tabella 1">
            <a:extLst>
              <a:ext uri="{FF2B5EF4-FFF2-40B4-BE49-F238E27FC236}">
                <a16:creationId xmlns:a16="http://schemas.microsoft.com/office/drawing/2014/main" id="{E5F21DB5-287F-C723-BDAA-710248E89A00}"/>
              </a:ext>
            </a:extLst>
          </p:cNvPr>
          <p:cNvGraphicFramePr>
            <a:graphicFrameLocks noGrp="1"/>
          </p:cNvGraphicFramePr>
          <p:nvPr>
            <p:extLst>
              <p:ext uri="{D42A27DB-BD31-4B8C-83A1-F6EECF244321}">
                <p14:modId xmlns:p14="http://schemas.microsoft.com/office/powerpoint/2010/main" val="3697441267"/>
              </p:ext>
            </p:extLst>
          </p:nvPr>
        </p:nvGraphicFramePr>
        <p:xfrm>
          <a:off x="3698923" y="3204358"/>
          <a:ext cx="7607301" cy="1135380"/>
        </p:xfrm>
        <a:graphic>
          <a:graphicData uri="http://schemas.openxmlformats.org/drawingml/2006/table">
            <a:tbl>
              <a:tblPr/>
              <a:tblGrid>
                <a:gridCol w="1775037">
                  <a:extLst>
                    <a:ext uri="{9D8B030D-6E8A-4147-A177-3AD203B41FA5}">
                      <a16:colId xmlns:a16="http://schemas.microsoft.com/office/drawing/2014/main" val="4004654320"/>
                    </a:ext>
                  </a:extLst>
                </a:gridCol>
                <a:gridCol w="1559497">
                  <a:extLst>
                    <a:ext uri="{9D8B030D-6E8A-4147-A177-3AD203B41FA5}">
                      <a16:colId xmlns:a16="http://schemas.microsoft.com/office/drawing/2014/main" val="1768381055"/>
                    </a:ext>
                  </a:extLst>
                </a:gridCol>
                <a:gridCol w="1622891">
                  <a:extLst>
                    <a:ext uri="{9D8B030D-6E8A-4147-A177-3AD203B41FA5}">
                      <a16:colId xmlns:a16="http://schemas.microsoft.com/office/drawing/2014/main" val="2504438891"/>
                    </a:ext>
                  </a:extLst>
                </a:gridCol>
                <a:gridCol w="1496102">
                  <a:extLst>
                    <a:ext uri="{9D8B030D-6E8A-4147-A177-3AD203B41FA5}">
                      <a16:colId xmlns:a16="http://schemas.microsoft.com/office/drawing/2014/main" val="680344805"/>
                    </a:ext>
                  </a:extLst>
                </a:gridCol>
                <a:gridCol w="1153774">
                  <a:extLst>
                    <a:ext uri="{9D8B030D-6E8A-4147-A177-3AD203B41FA5}">
                      <a16:colId xmlns:a16="http://schemas.microsoft.com/office/drawing/2014/main" val="2373456988"/>
                    </a:ext>
                  </a:extLst>
                </a:gridCol>
              </a:tblGrid>
              <a:tr h="257175">
                <a:tc>
                  <a:txBody>
                    <a:bodyPr/>
                    <a:lstStyle/>
                    <a:p>
                      <a:pPr algn="ctr" fontAlgn="ctr"/>
                      <a:r>
                        <a:rPr lang="it-IT" sz="1600" b="1" i="0" u="none" strike="noStrike">
                          <a:solidFill>
                            <a:srgbClr val="000000"/>
                          </a:solidFill>
                          <a:effectLst/>
                          <a:latin typeface="Times New Roman" panose="02020603050405020304" pitchFamily="18" charset="0"/>
                        </a:rPr>
                        <a:t>Task</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dirty="0" err="1">
                          <a:solidFill>
                            <a:srgbClr val="000000"/>
                          </a:solidFill>
                          <a:effectLst/>
                          <a:latin typeface="Times New Roman" panose="02020603050405020304" pitchFamily="18" charset="0"/>
                        </a:rPr>
                        <a:t>Decision</a:t>
                      </a:r>
                      <a:r>
                        <a:rPr lang="it-IT" sz="1600" b="1" i="0" u="none" strike="noStrike" dirty="0">
                          <a:solidFill>
                            <a:srgbClr val="000000"/>
                          </a:solidFill>
                          <a:effectLst/>
                          <a:latin typeface="Times New Roman" panose="02020603050405020304" pitchFamily="18" charset="0"/>
                        </a:rPr>
                        <a:t> Making</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Self-Management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Communication</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Engagement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641979942"/>
                  </a:ext>
                </a:extLst>
              </a:tr>
              <a:tr h="390525">
                <a:tc>
                  <a:txBody>
                    <a:bodyPr/>
                    <a:lstStyle/>
                    <a:p>
                      <a:pPr algn="ctr" fontAlgn="ctr"/>
                      <a:r>
                        <a:rPr lang="it-IT" sz="1200" b="0" i="0" u="none" strike="noStrike" dirty="0">
                          <a:solidFill>
                            <a:srgbClr val="000000"/>
                          </a:solidFill>
                          <a:effectLst/>
                          <a:latin typeface="Times New Roman" panose="02020603050405020304" pitchFamily="18" charset="0"/>
                        </a:rPr>
                        <a:t>TASK T1_S: Creazione del profilo personale</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SE,PC</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K&amp;S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MOT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170563035"/>
                  </a:ext>
                </a:extLst>
              </a:tr>
              <a:tr h="390525">
                <a:tc>
                  <a:txBody>
                    <a:bodyPr/>
                    <a:lstStyle/>
                    <a:p>
                      <a:pPr algn="ctr" fontAlgn="ctr"/>
                      <a:r>
                        <a:rPr lang="it-IT" sz="1200" b="0" i="0" u="none" strike="noStrike" dirty="0">
                          <a:solidFill>
                            <a:srgbClr val="000000"/>
                          </a:solidFill>
                          <a:effectLst/>
                          <a:latin typeface="Times New Roman" panose="02020603050405020304" pitchFamily="18" charset="0"/>
                        </a:rPr>
                        <a:t>TASK T2_S: Candidatura ad un bando</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K&amp;S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SE,PC</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MOT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148505691"/>
                  </a:ext>
                </a:extLst>
              </a:tr>
            </a:tbl>
          </a:graphicData>
        </a:graphic>
      </p:graphicFrame>
      <p:graphicFrame>
        <p:nvGraphicFramePr>
          <p:cNvPr id="3" name="Tabella 2">
            <a:extLst>
              <a:ext uri="{FF2B5EF4-FFF2-40B4-BE49-F238E27FC236}">
                <a16:creationId xmlns:a16="http://schemas.microsoft.com/office/drawing/2014/main" id="{21395933-1209-DE5C-0787-22043957143D}"/>
              </a:ext>
            </a:extLst>
          </p:cNvPr>
          <p:cNvGraphicFramePr>
            <a:graphicFrameLocks noGrp="1"/>
          </p:cNvGraphicFramePr>
          <p:nvPr>
            <p:extLst>
              <p:ext uri="{D42A27DB-BD31-4B8C-83A1-F6EECF244321}">
                <p14:modId xmlns:p14="http://schemas.microsoft.com/office/powerpoint/2010/main" val="981990040"/>
              </p:ext>
            </p:extLst>
          </p:nvPr>
        </p:nvGraphicFramePr>
        <p:xfrm>
          <a:off x="5972223" y="5232458"/>
          <a:ext cx="3060700" cy="891540"/>
        </p:xfrm>
        <a:graphic>
          <a:graphicData uri="http://schemas.openxmlformats.org/drawingml/2006/table">
            <a:tbl>
              <a:tblPr/>
              <a:tblGrid>
                <a:gridCol w="609600">
                  <a:extLst>
                    <a:ext uri="{9D8B030D-6E8A-4147-A177-3AD203B41FA5}">
                      <a16:colId xmlns:a16="http://schemas.microsoft.com/office/drawing/2014/main" val="4104442777"/>
                    </a:ext>
                  </a:extLst>
                </a:gridCol>
                <a:gridCol w="622300">
                  <a:extLst>
                    <a:ext uri="{9D8B030D-6E8A-4147-A177-3AD203B41FA5}">
                      <a16:colId xmlns:a16="http://schemas.microsoft.com/office/drawing/2014/main" val="2146143246"/>
                    </a:ext>
                  </a:extLst>
                </a:gridCol>
                <a:gridCol w="609600">
                  <a:extLst>
                    <a:ext uri="{9D8B030D-6E8A-4147-A177-3AD203B41FA5}">
                      <a16:colId xmlns:a16="http://schemas.microsoft.com/office/drawing/2014/main" val="66840893"/>
                    </a:ext>
                  </a:extLst>
                </a:gridCol>
                <a:gridCol w="609600">
                  <a:extLst>
                    <a:ext uri="{9D8B030D-6E8A-4147-A177-3AD203B41FA5}">
                      <a16:colId xmlns:a16="http://schemas.microsoft.com/office/drawing/2014/main" val="3579316910"/>
                    </a:ext>
                  </a:extLst>
                </a:gridCol>
                <a:gridCol w="609600">
                  <a:extLst>
                    <a:ext uri="{9D8B030D-6E8A-4147-A177-3AD203B41FA5}">
                      <a16:colId xmlns:a16="http://schemas.microsoft.com/office/drawing/2014/main" val="373719416"/>
                    </a:ext>
                  </a:extLst>
                </a:gridCol>
              </a:tblGrid>
              <a:tr h="257175">
                <a:tc>
                  <a:txBody>
                    <a:bodyPr/>
                    <a:lstStyle/>
                    <a:p>
                      <a:pPr algn="ctr" fontAlgn="ctr"/>
                      <a:r>
                        <a:rPr lang="it-IT" sz="1600" b="1" i="0" u="none" strike="noStrike" dirty="0">
                          <a:solidFill>
                            <a:srgbClr val="000000"/>
                          </a:solidFill>
                          <a:effectLst/>
                          <a:latin typeface="Times New Roman" panose="02020603050405020304" pitchFamily="18" charset="0"/>
                        </a:rPr>
                        <a:t>Task</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ISE</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IKS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IPC</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IMOT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330125837"/>
                  </a:ext>
                </a:extLst>
              </a:tr>
              <a:tr h="257175">
                <a:tc>
                  <a:txBody>
                    <a:bodyPr/>
                    <a:lstStyle/>
                    <a:p>
                      <a:pPr algn="ctr" fontAlgn="b"/>
                      <a:r>
                        <a:rPr lang="it-IT" sz="1600" b="1" i="0" u="none" strike="noStrike" dirty="0">
                          <a:solidFill>
                            <a:srgbClr val="000000"/>
                          </a:solidFill>
                          <a:effectLst/>
                          <a:latin typeface="Times New Roman" panose="02020603050405020304" pitchFamily="18" charset="0"/>
                        </a:rPr>
                        <a:t>T1_S</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3,20</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FF0000"/>
                          </a:solidFill>
                          <a:effectLst/>
                          <a:latin typeface="Times New Roman" panose="02020603050405020304" pitchFamily="18" charset="0"/>
                        </a:rPr>
                        <a:t>2,95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3,4</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3,8</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545148783"/>
                  </a:ext>
                </a:extLst>
              </a:tr>
              <a:tr h="257175">
                <a:tc>
                  <a:txBody>
                    <a:bodyPr/>
                    <a:lstStyle/>
                    <a:p>
                      <a:pPr algn="ctr" fontAlgn="b"/>
                      <a:r>
                        <a:rPr lang="it-IT" sz="1600" b="1" i="0" u="none" strike="noStrike" dirty="0">
                          <a:solidFill>
                            <a:srgbClr val="000000"/>
                          </a:solidFill>
                          <a:effectLst/>
                          <a:latin typeface="Times New Roman" panose="02020603050405020304" pitchFamily="18" charset="0"/>
                        </a:rPr>
                        <a:t>T2_S</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3,3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4</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dirty="0">
                          <a:solidFill>
                            <a:srgbClr val="000000"/>
                          </a:solidFill>
                          <a:effectLst/>
                          <a:latin typeface="Times New Roman" panose="02020603050405020304" pitchFamily="18" charset="0"/>
                        </a:rPr>
                        <a:t>3,8</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563207017"/>
                  </a:ext>
                </a:extLst>
              </a:tr>
            </a:tbl>
          </a:graphicData>
        </a:graphic>
      </p:graphicFrame>
    </p:spTree>
    <p:extLst>
      <p:ext uri="{BB962C8B-B14F-4D97-AF65-F5344CB8AC3E}">
        <p14:creationId xmlns:p14="http://schemas.microsoft.com/office/powerpoint/2010/main" val="916326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39" y="310941"/>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5. Task e requisiti di User </a:t>
            </a:r>
            <a:r>
              <a:rPr lang="it-IT" sz="4800" dirty="0" err="1">
                <a:solidFill>
                  <a:srgbClr val="EEA355"/>
                </a:solidFill>
                <a:latin typeface="Times New Roman" panose="02020603050405020304" pitchFamily="18" charset="0"/>
                <a:cs typeface="Times New Roman" panose="02020603050405020304" pitchFamily="18" charset="0"/>
              </a:rPr>
              <a:t>eXperience</a:t>
            </a:r>
            <a:endParaRPr lang="it-IT" sz="4800" dirty="0">
              <a:solidFill>
                <a:srgbClr val="EEA355"/>
              </a:solidFill>
              <a:latin typeface="Times New Roman" panose="02020603050405020304" pitchFamily="18" charset="0"/>
              <a:cs typeface="Times New Roman" panose="02020603050405020304" pitchFamily="18" charset="0"/>
            </a:endParaRPr>
          </a:p>
        </p:txBody>
      </p:sp>
      <p:pic>
        <p:nvPicPr>
          <p:cNvPr id="7" name="Immagine 6" descr="Immagine che contiene cielo notturno&#10;&#10;Descrizione generata automaticamente">
            <a:extLst>
              <a:ext uri="{FF2B5EF4-FFF2-40B4-BE49-F238E27FC236}">
                <a16:creationId xmlns:a16="http://schemas.microsoft.com/office/drawing/2014/main" id="{6303EC1C-20D5-22B6-31A5-10302B715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53036"/>
            <a:ext cx="3755254" cy="2138567"/>
          </a:xfrm>
          <a:prstGeom prst="rect">
            <a:avLst/>
          </a:prstGeom>
        </p:spPr>
      </p:pic>
      <p:pic>
        <p:nvPicPr>
          <p:cNvPr id="10" name="Immagine 9">
            <a:extLst>
              <a:ext uri="{FF2B5EF4-FFF2-40B4-BE49-F238E27FC236}">
                <a16:creationId xmlns:a16="http://schemas.microsoft.com/office/drawing/2014/main" id="{EFE4E47F-E18D-88C3-1329-5B4D75045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805" y="4191759"/>
            <a:ext cx="1495645" cy="1162692"/>
          </a:xfrm>
          <a:prstGeom prst="rect">
            <a:avLst/>
          </a:prstGeom>
        </p:spPr>
      </p:pic>
      <p:pic>
        <p:nvPicPr>
          <p:cNvPr id="8" name="Immagine 7" descr="Immagine che contiene freccia&#10;&#10;Descrizione generata automaticamente">
            <a:extLst>
              <a:ext uri="{FF2B5EF4-FFF2-40B4-BE49-F238E27FC236}">
                <a16:creationId xmlns:a16="http://schemas.microsoft.com/office/drawing/2014/main" id="{7064EA7E-8FFD-7903-AADC-C0B8D6F92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186" y="5225683"/>
            <a:ext cx="1452881" cy="1452881"/>
          </a:xfrm>
          <a:prstGeom prst="rect">
            <a:avLst/>
          </a:prstGeom>
        </p:spPr>
      </p:pic>
      <p:sp>
        <p:nvSpPr>
          <p:cNvPr id="13" name="CasellaDiTesto 12">
            <a:extLst>
              <a:ext uri="{FF2B5EF4-FFF2-40B4-BE49-F238E27FC236}">
                <a16:creationId xmlns:a16="http://schemas.microsoft.com/office/drawing/2014/main" id="{36400319-B532-C4B4-F622-6BAFDA4670A0}"/>
              </a:ext>
            </a:extLst>
          </p:cNvPr>
          <p:cNvSpPr txBox="1"/>
          <p:nvPr/>
        </p:nvSpPr>
        <p:spPr>
          <a:xfrm>
            <a:off x="2943277" y="1576318"/>
            <a:ext cx="5561532" cy="707886"/>
          </a:xfrm>
          <a:prstGeom prst="rect">
            <a:avLst/>
          </a:prstGeom>
          <a:noFill/>
        </p:spPr>
        <p:txBody>
          <a:bodyPr wrap="square" rtlCol="0">
            <a:spAutoFit/>
          </a:bodyPr>
          <a:lstStyle/>
          <a:p>
            <a:r>
              <a:rPr lang="it-IT" sz="4000" dirty="0">
                <a:solidFill>
                  <a:srgbClr val="926151"/>
                </a:solidFill>
                <a:latin typeface="Times New Roman" panose="02020603050405020304" pitchFamily="18" charset="0"/>
                <a:cs typeface="Times New Roman" panose="02020603050405020304" pitchFamily="18" charset="0"/>
              </a:rPr>
              <a:t>Task dell’HR Manager</a:t>
            </a:r>
          </a:p>
        </p:txBody>
      </p:sp>
      <p:sp>
        <p:nvSpPr>
          <p:cNvPr id="14" name="CasellaDiTesto 13">
            <a:extLst>
              <a:ext uri="{FF2B5EF4-FFF2-40B4-BE49-F238E27FC236}">
                <a16:creationId xmlns:a16="http://schemas.microsoft.com/office/drawing/2014/main" id="{5DABA282-26FB-5DB8-45A0-391B44F13B37}"/>
              </a:ext>
            </a:extLst>
          </p:cNvPr>
          <p:cNvSpPr txBox="1"/>
          <p:nvPr/>
        </p:nvSpPr>
        <p:spPr>
          <a:xfrm>
            <a:off x="3134029" y="2262286"/>
            <a:ext cx="9373129" cy="1015663"/>
          </a:xfrm>
          <a:prstGeom prst="rect">
            <a:avLst/>
          </a:prstGeom>
          <a:noFill/>
        </p:spPr>
        <p:txBody>
          <a:bodyPr wrap="square" rtlCol="0">
            <a:spAutoFit/>
          </a:bodyPr>
          <a:lstStyle/>
          <a:p>
            <a:pPr marL="342900" indent="-342900">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Valutare uno studente</a:t>
            </a:r>
          </a:p>
          <a:p>
            <a:pPr marL="342900" indent="-342900">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Convocare uno studente per un colloquio</a:t>
            </a:r>
          </a:p>
          <a:p>
            <a:pPr marL="342900" indent="-342900">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Indire un bando di selezione</a:t>
            </a:r>
          </a:p>
        </p:txBody>
      </p:sp>
      <p:graphicFrame>
        <p:nvGraphicFramePr>
          <p:cNvPr id="15" name="Tabella 14">
            <a:extLst>
              <a:ext uri="{FF2B5EF4-FFF2-40B4-BE49-F238E27FC236}">
                <a16:creationId xmlns:a16="http://schemas.microsoft.com/office/drawing/2014/main" id="{03479885-9D79-A976-F153-2ABA8DFCEC54}"/>
              </a:ext>
            </a:extLst>
          </p:cNvPr>
          <p:cNvGraphicFramePr>
            <a:graphicFrameLocks noGrp="1"/>
          </p:cNvGraphicFramePr>
          <p:nvPr>
            <p:extLst>
              <p:ext uri="{D42A27DB-BD31-4B8C-83A1-F6EECF244321}">
                <p14:modId xmlns:p14="http://schemas.microsoft.com/office/powerpoint/2010/main" val="3497029868"/>
              </p:ext>
            </p:extLst>
          </p:nvPr>
        </p:nvGraphicFramePr>
        <p:xfrm>
          <a:off x="4016942" y="3513494"/>
          <a:ext cx="7607301" cy="1737360"/>
        </p:xfrm>
        <a:graphic>
          <a:graphicData uri="http://schemas.openxmlformats.org/drawingml/2006/table">
            <a:tbl>
              <a:tblPr/>
              <a:tblGrid>
                <a:gridCol w="1775037">
                  <a:extLst>
                    <a:ext uri="{9D8B030D-6E8A-4147-A177-3AD203B41FA5}">
                      <a16:colId xmlns:a16="http://schemas.microsoft.com/office/drawing/2014/main" val="1139927968"/>
                    </a:ext>
                  </a:extLst>
                </a:gridCol>
                <a:gridCol w="1559497">
                  <a:extLst>
                    <a:ext uri="{9D8B030D-6E8A-4147-A177-3AD203B41FA5}">
                      <a16:colId xmlns:a16="http://schemas.microsoft.com/office/drawing/2014/main" val="2853775881"/>
                    </a:ext>
                  </a:extLst>
                </a:gridCol>
                <a:gridCol w="1622891">
                  <a:extLst>
                    <a:ext uri="{9D8B030D-6E8A-4147-A177-3AD203B41FA5}">
                      <a16:colId xmlns:a16="http://schemas.microsoft.com/office/drawing/2014/main" val="2393359928"/>
                    </a:ext>
                  </a:extLst>
                </a:gridCol>
                <a:gridCol w="1496102">
                  <a:extLst>
                    <a:ext uri="{9D8B030D-6E8A-4147-A177-3AD203B41FA5}">
                      <a16:colId xmlns:a16="http://schemas.microsoft.com/office/drawing/2014/main" val="4034894619"/>
                    </a:ext>
                  </a:extLst>
                </a:gridCol>
                <a:gridCol w="1153774">
                  <a:extLst>
                    <a:ext uri="{9D8B030D-6E8A-4147-A177-3AD203B41FA5}">
                      <a16:colId xmlns:a16="http://schemas.microsoft.com/office/drawing/2014/main" val="32593423"/>
                    </a:ext>
                  </a:extLst>
                </a:gridCol>
              </a:tblGrid>
              <a:tr h="257175">
                <a:tc>
                  <a:txBody>
                    <a:bodyPr/>
                    <a:lstStyle/>
                    <a:p>
                      <a:pPr algn="ctr" fontAlgn="ctr"/>
                      <a:r>
                        <a:rPr lang="it-IT" sz="1600" b="1" i="0" u="none" strike="noStrike">
                          <a:solidFill>
                            <a:srgbClr val="000000"/>
                          </a:solidFill>
                          <a:effectLst/>
                          <a:latin typeface="Times New Roman" panose="02020603050405020304" pitchFamily="18" charset="0"/>
                        </a:rPr>
                        <a:t>Task</a:t>
                      </a:r>
                    </a:p>
                  </a:txBody>
                  <a:tcPr marL="7620" marR="7620" marT="76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Decision Making</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Self-Management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Communication</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Engagement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62534914"/>
                  </a:ext>
                </a:extLst>
              </a:tr>
              <a:tr h="390525">
                <a:tc>
                  <a:txBody>
                    <a:bodyPr/>
                    <a:lstStyle/>
                    <a:p>
                      <a:pPr algn="ctr" fontAlgn="ctr"/>
                      <a:r>
                        <a:rPr lang="it-IT" sz="1200" b="0" i="0" u="none" strike="noStrike" dirty="0">
                          <a:solidFill>
                            <a:srgbClr val="000000"/>
                          </a:solidFill>
                          <a:effectLst/>
                          <a:latin typeface="Times New Roman" panose="02020603050405020304" pitchFamily="18" charset="0"/>
                        </a:rPr>
                        <a:t>TASK T1_HR: Valutare uno studente</a:t>
                      </a:r>
                    </a:p>
                  </a:txBody>
                  <a:tcPr marL="7620" marR="7620" marT="76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SE</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K&amp;S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MOT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605393780"/>
                  </a:ext>
                </a:extLst>
              </a:tr>
              <a:tr h="390525">
                <a:tc>
                  <a:txBody>
                    <a:bodyPr/>
                    <a:lstStyle/>
                    <a:p>
                      <a:pPr algn="ctr" fontAlgn="ctr"/>
                      <a:r>
                        <a:rPr lang="it-IT" sz="1200" b="0" i="0" u="none" strike="noStrike" dirty="0">
                          <a:solidFill>
                            <a:srgbClr val="000000"/>
                          </a:solidFill>
                          <a:effectLst/>
                          <a:latin typeface="Times New Roman" panose="02020603050405020304" pitchFamily="18" charset="0"/>
                        </a:rPr>
                        <a:t>TASK T2_HR: Convocare uno studente per un colloquio</a:t>
                      </a:r>
                    </a:p>
                  </a:txBody>
                  <a:tcPr marL="7620" marR="7620" marT="76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K&amp;S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MOT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442079447"/>
                  </a:ext>
                </a:extLst>
              </a:tr>
              <a:tr h="390525">
                <a:tc>
                  <a:txBody>
                    <a:bodyPr/>
                    <a:lstStyle/>
                    <a:p>
                      <a:pPr algn="ctr" fontAlgn="b"/>
                      <a:r>
                        <a:rPr lang="it-IT" sz="1200" b="0" i="0" u="none" strike="noStrike" dirty="0">
                          <a:solidFill>
                            <a:srgbClr val="000000"/>
                          </a:solidFill>
                          <a:effectLst/>
                          <a:latin typeface="Times New Roman" panose="02020603050405020304" pitchFamily="18" charset="0"/>
                        </a:rPr>
                        <a:t>TASK T3_HR: Indire un bando di selezione</a:t>
                      </a:r>
                    </a:p>
                  </a:txBody>
                  <a:tcPr marL="7620" marR="7620" marT="762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SE</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MOT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727698994"/>
                  </a:ext>
                </a:extLst>
              </a:tr>
            </a:tbl>
          </a:graphicData>
        </a:graphic>
      </p:graphicFrame>
      <p:graphicFrame>
        <p:nvGraphicFramePr>
          <p:cNvPr id="16" name="Tabella 15">
            <a:extLst>
              <a:ext uri="{FF2B5EF4-FFF2-40B4-BE49-F238E27FC236}">
                <a16:creationId xmlns:a16="http://schemas.microsoft.com/office/drawing/2014/main" id="{37DD21FF-ACDF-7D51-E7CD-570B939BA0D9}"/>
              </a:ext>
            </a:extLst>
          </p:cNvPr>
          <p:cNvGraphicFramePr>
            <a:graphicFrameLocks noGrp="1"/>
          </p:cNvGraphicFramePr>
          <p:nvPr>
            <p:extLst>
              <p:ext uri="{D42A27DB-BD31-4B8C-83A1-F6EECF244321}">
                <p14:modId xmlns:p14="http://schemas.microsoft.com/office/powerpoint/2010/main" val="3757507526"/>
              </p:ext>
            </p:extLst>
          </p:nvPr>
        </p:nvGraphicFramePr>
        <p:xfrm>
          <a:off x="6096000" y="5479623"/>
          <a:ext cx="3423820" cy="1188720"/>
        </p:xfrm>
        <a:graphic>
          <a:graphicData uri="http://schemas.openxmlformats.org/drawingml/2006/table">
            <a:tbl>
              <a:tblPr/>
              <a:tblGrid>
                <a:gridCol w="684764">
                  <a:extLst>
                    <a:ext uri="{9D8B030D-6E8A-4147-A177-3AD203B41FA5}">
                      <a16:colId xmlns:a16="http://schemas.microsoft.com/office/drawing/2014/main" val="2368279790"/>
                    </a:ext>
                  </a:extLst>
                </a:gridCol>
                <a:gridCol w="684764">
                  <a:extLst>
                    <a:ext uri="{9D8B030D-6E8A-4147-A177-3AD203B41FA5}">
                      <a16:colId xmlns:a16="http://schemas.microsoft.com/office/drawing/2014/main" val="1074250698"/>
                    </a:ext>
                  </a:extLst>
                </a:gridCol>
                <a:gridCol w="684764">
                  <a:extLst>
                    <a:ext uri="{9D8B030D-6E8A-4147-A177-3AD203B41FA5}">
                      <a16:colId xmlns:a16="http://schemas.microsoft.com/office/drawing/2014/main" val="1020668259"/>
                    </a:ext>
                  </a:extLst>
                </a:gridCol>
                <a:gridCol w="684764">
                  <a:extLst>
                    <a:ext uri="{9D8B030D-6E8A-4147-A177-3AD203B41FA5}">
                      <a16:colId xmlns:a16="http://schemas.microsoft.com/office/drawing/2014/main" val="1861555995"/>
                    </a:ext>
                  </a:extLst>
                </a:gridCol>
                <a:gridCol w="684764">
                  <a:extLst>
                    <a:ext uri="{9D8B030D-6E8A-4147-A177-3AD203B41FA5}">
                      <a16:colId xmlns:a16="http://schemas.microsoft.com/office/drawing/2014/main" val="3474981558"/>
                    </a:ext>
                  </a:extLst>
                </a:gridCol>
              </a:tblGrid>
              <a:tr h="257175">
                <a:tc>
                  <a:txBody>
                    <a:bodyPr/>
                    <a:lstStyle/>
                    <a:p>
                      <a:pPr algn="ctr" fontAlgn="ctr"/>
                      <a:r>
                        <a:rPr lang="it-IT" sz="1600" b="1" i="0" u="none" strike="noStrike">
                          <a:solidFill>
                            <a:srgbClr val="000000"/>
                          </a:solidFill>
                          <a:effectLst/>
                          <a:latin typeface="Times New Roman" panose="02020603050405020304" pitchFamily="18" charset="0"/>
                        </a:rPr>
                        <a:t>Task</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ISE</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IKS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IPC</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IMOT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600959786"/>
                  </a:ext>
                </a:extLst>
              </a:tr>
              <a:tr h="257175">
                <a:tc>
                  <a:txBody>
                    <a:bodyPr/>
                    <a:lstStyle/>
                    <a:p>
                      <a:pPr algn="ctr" fontAlgn="ctr"/>
                      <a:r>
                        <a:rPr lang="it-IT" sz="1600" b="1" i="0" u="none" strike="noStrike" dirty="0">
                          <a:solidFill>
                            <a:srgbClr val="000000"/>
                          </a:solidFill>
                          <a:effectLst/>
                          <a:latin typeface="Times New Roman" panose="02020603050405020304" pitchFamily="18" charset="0"/>
                        </a:rPr>
                        <a:t>T1_HR</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3,95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3,5</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4,1</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85424564"/>
                  </a:ext>
                </a:extLst>
              </a:tr>
              <a:tr h="257175">
                <a:tc>
                  <a:txBody>
                    <a:bodyPr/>
                    <a:lstStyle/>
                    <a:p>
                      <a:pPr algn="ctr" fontAlgn="ctr"/>
                      <a:r>
                        <a:rPr lang="it-IT" sz="1600" b="1" i="0" u="none" strike="noStrike" dirty="0">
                          <a:solidFill>
                            <a:srgbClr val="000000"/>
                          </a:solidFill>
                          <a:effectLst/>
                          <a:latin typeface="Times New Roman" panose="02020603050405020304" pitchFamily="18" charset="0"/>
                        </a:rPr>
                        <a:t>T2_HR</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3,6</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4,04</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516968461"/>
                  </a:ext>
                </a:extLst>
              </a:tr>
              <a:tr h="257175">
                <a:tc>
                  <a:txBody>
                    <a:bodyPr/>
                    <a:lstStyle/>
                    <a:p>
                      <a:pPr algn="ctr" fontAlgn="ctr"/>
                      <a:r>
                        <a:rPr lang="it-IT" sz="1600" b="1" i="0" u="none" strike="noStrike" dirty="0">
                          <a:solidFill>
                            <a:srgbClr val="000000"/>
                          </a:solidFill>
                          <a:effectLst/>
                          <a:latin typeface="Times New Roman" panose="02020603050405020304" pitchFamily="18" charset="0"/>
                        </a:rPr>
                        <a:t>T3_HR</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3,73</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dirty="0">
                          <a:solidFill>
                            <a:srgbClr val="000000"/>
                          </a:solidFill>
                          <a:effectLst/>
                          <a:latin typeface="Times New Roman" panose="02020603050405020304" pitchFamily="18" charset="0"/>
                        </a:rPr>
                        <a:t>4,2</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752672460"/>
                  </a:ext>
                </a:extLst>
              </a:tr>
            </a:tbl>
          </a:graphicData>
        </a:graphic>
      </p:graphicFrame>
    </p:spTree>
    <p:extLst>
      <p:ext uri="{BB962C8B-B14F-4D97-AF65-F5344CB8AC3E}">
        <p14:creationId xmlns:p14="http://schemas.microsoft.com/office/powerpoint/2010/main" val="13997250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39" y="310941"/>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5. Task e requisiti di User </a:t>
            </a:r>
            <a:r>
              <a:rPr lang="it-IT" sz="4800" dirty="0" err="1">
                <a:solidFill>
                  <a:srgbClr val="EEA355"/>
                </a:solidFill>
                <a:latin typeface="Times New Roman" panose="02020603050405020304" pitchFamily="18" charset="0"/>
                <a:cs typeface="Times New Roman" panose="02020603050405020304" pitchFamily="18" charset="0"/>
              </a:rPr>
              <a:t>eXperience</a:t>
            </a:r>
            <a:endParaRPr lang="it-IT" sz="4800" dirty="0">
              <a:solidFill>
                <a:srgbClr val="EEA355"/>
              </a:solidFill>
              <a:latin typeface="Times New Roman" panose="02020603050405020304" pitchFamily="18" charset="0"/>
              <a:cs typeface="Times New Roman" panose="02020603050405020304" pitchFamily="18" charset="0"/>
            </a:endParaRPr>
          </a:p>
        </p:txBody>
      </p:sp>
      <p:pic>
        <p:nvPicPr>
          <p:cNvPr id="7" name="Immagine 6" descr="Immagine che contiene cielo notturno&#10;&#10;Descrizione generata automaticamente">
            <a:extLst>
              <a:ext uri="{FF2B5EF4-FFF2-40B4-BE49-F238E27FC236}">
                <a16:creationId xmlns:a16="http://schemas.microsoft.com/office/drawing/2014/main" id="{6303EC1C-20D5-22B6-31A5-10302B715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131" y="5405178"/>
            <a:ext cx="1772990" cy="1009694"/>
          </a:xfrm>
          <a:prstGeom prst="rect">
            <a:avLst/>
          </a:prstGeom>
        </p:spPr>
      </p:pic>
      <p:pic>
        <p:nvPicPr>
          <p:cNvPr id="10" name="Immagine 9">
            <a:extLst>
              <a:ext uri="{FF2B5EF4-FFF2-40B4-BE49-F238E27FC236}">
                <a16:creationId xmlns:a16="http://schemas.microsoft.com/office/drawing/2014/main" id="{EFE4E47F-E18D-88C3-1329-5B4D75045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2255"/>
            <a:ext cx="3755254" cy="2919278"/>
          </a:xfrm>
          <a:prstGeom prst="rect">
            <a:avLst/>
          </a:prstGeom>
        </p:spPr>
      </p:pic>
      <p:pic>
        <p:nvPicPr>
          <p:cNvPr id="8" name="Immagine 7" descr="Immagine che contiene freccia&#10;&#10;Descrizione generata automaticamente">
            <a:extLst>
              <a:ext uri="{FF2B5EF4-FFF2-40B4-BE49-F238E27FC236}">
                <a16:creationId xmlns:a16="http://schemas.microsoft.com/office/drawing/2014/main" id="{7064EA7E-8FFD-7903-AADC-C0B8D6F92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186" y="3874919"/>
            <a:ext cx="1452881" cy="1452881"/>
          </a:xfrm>
          <a:prstGeom prst="rect">
            <a:avLst/>
          </a:prstGeom>
        </p:spPr>
      </p:pic>
      <p:sp>
        <p:nvSpPr>
          <p:cNvPr id="13" name="CasellaDiTesto 12">
            <a:extLst>
              <a:ext uri="{FF2B5EF4-FFF2-40B4-BE49-F238E27FC236}">
                <a16:creationId xmlns:a16="http://schemas.microsoft.com/office/drawing/2014/main" id="{36400319-B532-C4B4-F622-6BAFDA4670A0}"/>
              </a:ext>
            </a:extLst>
          </p:cNvPr>
          <p:cNvSpPr txBox="1"/>
          <p:nvPr/>
        </p:nvSpPr>
        <p:spPr>
          <a:xfrm>
            <a:off x="2943277" y="1576318"/>
            <a:ext cx="5561532" cy="707886"/>
          </a:xfrm>
          <a:prstGeom prst="rect">
            <a:avLst/>
          </a:prstGeom>
          <a:noFill/>
        </p:spPr>
        <p:txBody>
          <a:bodyPr wrap="square" rtlCol="0">
            <a:spAutoFit/>
          </a:bodyPr>
          <a:lstStyle/>
          <a:p>
            <a:r>
              <a:rPr lang="it-IT" sz="4000" dirty="0">
                <a:solidFill>
                  <a:srgbClr val="926151"/>
                </a:solidFill>
                <a:latin typeface="Times New Roman" panose="02020603050405020304" pitchFamily="18" charset="0"/>
                <a:cs typeface="Times New Roman" panose="02020603050405020304" pitchFamily="18" charset="0"/>
              </a:rPr>
              <a:t>Task del docente</a:t>
            </a:r>
          </a:p>
        </p:txBody>
      </p:sp>
      <p:sp>
        <p:nvSpPr>
          <p:cNvPr id="14" name="CasellaDiTesto 13">
            <a:extLst>
              <a:ext uri="{FF2B5EF4-FFF2-40B4-BE49-F238E27FC236}">
                <a16:creationId xmlns:a16="http://schemas.microsoft.com/office/drawing/2014/main" id="{5DABA282-26FB-5DB8-45A0-391B44F13B37}"/>
              </a:ext>
            </a:extLst>
          </p:cNvPr>
          <p:cNvSpPr txBox="1"/>
          <p:nvPr/>
        </p:nvSpPr>
        <p:spPr>
          <a:xfrm>
            <a:off x="3134029" y="2262286"/>
            <a:ext cx="9373129" cy="400110"/>
          </a:xfrm>
          <a:prstGeom prst="rect">
            <a:avLst/>
          </a:prstGeom>
          <a:noFill/>
        </p:spPr>
        <p:txBody>
          <a:bodyPr wrap="square" rtlCol="0">
            <a:spAutoFit/>
          </a:bodyPr>
          <a:lstStyle/>
          <a:p>
            <a:pPr marL="342900" indent="-342900">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Compilare un questionario sullo studente</a:t>
            </a:r>
          </a:p>
        </p:txBody>
      </p:sp>
      <p:graphicFrame>
        <p:nvGraphicFramePr>
          <p:cNvPr id="2" name="Tabella 1">
            <a:extLst>
              <a:ext uri="{FF2B5EF4-FFF2-40B4-BE49-F238E27FC236}">
                <a16:creationId xmlns:a16="http://schemas.microsoft.com/office/drawing/2014/main" id="{2C3FFFDA-7DF5-2E1B-C435-EE66CC76584A}"/>
              </a:ext>
            </a:extLst>
          </p:cNvPr>
          <p:cNvGraphicFramePr>
            <a:graphicFrameLocks noGrp="1"/>
          </p:cNvGraphicFramePr>
          <p:nvPr>
            <p:extLst>
              <p:ext uri="{D42A27DB-BD31-4B8C-83A1-F6EECF244321}">
                <p14:modId xmlns:p14="http://schemas.microsoft.com/office/powerpoint/2010/main" val="3589760894"/>
              </p:ext>
            </p:extLst>
          </p:nvPr>
        </p:nvGraphicFramePr>
        <p:xfrm>
          <a:off x="3816349" y="3205720"/>
          <a:ext cx="7607301" cy="716280"/>
        </p:xfrm>
        <a:graphic>
          <a:graphicData uri="http://schemas.openxmlformats.org/drawingml/2006/table">
            <a:tbl>
              <a:tblPr/>
              <a:tblGrid>
                <a:gridCol w="1775037">
                  <a:extLst>
                    <a:ext uri="{9D8B030D-6E8A-4147-A177-3AD203B41FA5}">
                      <a16:colId xmlns:a16="http://schemas.microsoft.com/office/drawing/2014/main" val="4078432843"/>
                    </a:ext>
                  </a:extLst>
                </a:gridCol>
                <a:gridCol w="1559497">
                  <a:extLst>
                    <a:ext uri="{9D8B030D-6E8A-4147-A177-3AD203B41FA5}">
                      <a16:colId xmlns:a16="http://schemas.microsoft.com/office/drawing/2014/main" val="250626510"/>
                    </a:ext>
                  </a:extLst>
                </a:gridCol>
                <a:gridCol w="1622891">
                  <a:extLst>
                    <a:ext uri="{9D8B030D-6E8A-4147-A177-3AD203B41FA5}">
                      <a16:colId xmlns:a16="http://schemas.microsoft.com/office/drawing/2014/main" val="4191809554"/>
                    </a:ext>
                  </a:extLst>
                </a:gridCol>
                <a:gridCol w="1496102">
                  <a:extLst>
                    <a:ext uri="{9D8B030D-6E8A-4147-A177-3AD203B41FA5}">
                      <a16:colId xmlns:a16="http://schemas.microsoft.com/office/drawing/2014/main" val="1928984813"/>
                    </a:ext>
                  </a:extLst>
                </a:gridCol>
                <a:gridCol w="1153774">
                  <a:extLst>
                    <a:ext uri="{9D8B030D-6E8A-4147-A177-3AD203B41FA5}">
                      <a16:colId xmlns:a16="http://schemas.microsoft.com/office/drawing/2014/main" val="233315359"/>
                    </a:ext>
                  </a:extLst>
                </a:gridCol>
              </a:tblGrid>
              <a:tr h="257175">
                <a:tc>
                  <a:txBody>
                    <a:bodyPr/>
                    <a:lstStyle/>
                    <a:p>
                      <a:pPr algn="ctr" fontAlgn="ctr"/>
                      <a:r>
                        <a:rPr lang="it-IT" sz="1600" b="1" i="0" u="none" strike="noStrike">
                          <a:solidFill>
                            <a:srgbClr val="000000"/>
                          </a:solidFill>
                          <a:effectLst/>
                          <a:latin typeface="Times New Roman" panose="02020603050405020304" pitchFamily="18" charset="0"/>
                        </a:rPr>
                        <a:t>Task</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Decision Making</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Self-Management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Communication</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Engagement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4221339813"/>
                  </a:ext>
                </a:extLst>
              </a:tr>
              <a:tr h="390525">
                <a:tc>
                  <a:txBody>
                    <a:bodyPr/>
                    <a:lstStyle/>
                    <a:p>
                      <a:pPr algn="ctr" fontAlgn="ctr"/>
                      <a:r>
                        <a:rPr lang="it-IT" sz="1200" b="0" i="0" u="none" strike="noStrike" dirty="0">
                          <a:solidFill>
                            <a:srgbClr val="000000"/>
                          </a:solidFill>
                          <a:effectLst/>
                          <a:latin typeface="Times New Roman" panose="02020603050405020304" pitchFamily="18" charset="0"/>
                        </a:rPr>
                        <a:t>TASK T1_D: Compilare un questionario sullo studente</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a:solidFill>
                            <a:srgbClr val="000000"/>
                          </a:solidFill>
                          <a:effectLst/>
                          <a:latin typeface="Times New Roman" panose="02020603050405020304" pitchFamily="18" charset="0"/>
                        </a:rPr>
                        <a:t>K&amp;S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200" b="0" i="0" u="none" strike="noStrike" dirty="0">
                          <a:solidFill>
                            <a:srgbClr val="000000"/>
                          </a:solidFill>
                          <a:effectLst/>
                          <a:latin typeface="Times New Roman" panose="02020603050405020304" pitchFamily="18" charset="0"/>
                        </a:rPr>
                        <a:t>MOT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66096149"/>
                  </a:ext>
                </a:extLst>
              </a:tr>
            </a:tbl>
          </a:graphicData>
        </a:graphic>
      </p:graphicFrame>
      <p:graphicFrame>
        <p:nvGraphicFramePr>
          <p:cNvPr id="3" name="Tabella 2">
            <a:extLst>
              <a:ext uri="{FF2B5EF4-FFF2-40B4-BE49-F238E27FC236}">
                <a16:creationId xmlns:a16="http://schemas.microsoft.com/office/drawing/2014/main" id="{B06FA3A7-18F9-2552-519B-C6787CB8E107}"/>
              </a:ext>
            </a:extLst>
          </p:cNvPr>
          <p:cNvGraphicFramePr>
            <a:graphicFrameLocks noGrp="1"/>
          </p:cNvGraphicFramePr>
          <p:nvPr>
            <p:extLst>
              <p:ext uri="{D42A27DB-BD31-4B8C-83A1-F6EECF244321}">
                <p14:modId xmlns:p14="http://schemas.microsoft.com/office/powerpoint/2010/main" val="1189802471"/>
              </p:ext>
            </p:extLst>
          </p:nvPr>
        </p:nvGraphicFramePr>
        <p:xfrm>
          <a:off x="6296593" y="5107998"/>
          <a:ext cx="3048000" cy="594360"/>
        </p:xfrm>
        <a:graphic>
          <a:graphicData uri="http://schemas.openxmlformats.org/drawingml/2006/table">
            <a:tbl>
              <a:tblPr/>
              <a:tblGrid>
                <a:gridCol w="609600">
                  <a:extLst>
                    <a:ext uri="{9D8B030D-6E8A-4147-A177-3AD203B41FA5}">
                      <a16:colId xmlns:a16="http://schemas.microsoft.com/office/drawing/2014/main" val="1864740672"/>
                    </a:ext>
                  </a:extLst>
                </a:gridCol>
                <a:gridCol w="609600">
                  <a:extLst>
                    <a:ext uri="{9D8B030D-6E8A-4147-A177-3AD203B41FA5}">
                      <a16:colId xmlns:a16="http://schemas.microsoft.com/office/drawing/2014/main" val="1345850669"/>
                    </a:ext>
                  </a:extLst>
                </a:gridCol>
                <a:gridCol w="609600">
                  <a:extLst>
                    <a:ext uri="{9D8B030D-6E8A-4147-A177-3AD203B41FA5}">
                      <a16:colId xmlns:a16="http://schemas.microsoft.com/office/drawing/2014/main" val="334333784"/>
                    </a:ext>
                  </a:extLst>
                </a:gridCol>
                <a:gridCol w="609600">
                  <a:extLst>
                    <a:ext uri="{9D8B030D-6E8A-4147-A177-3AD203B41FA5}">
                      <a16:colId xmlns:a16="http://schemas.microsoft.com/office/drawing/2014/main" val="2720931726"/>
                    </a:ext>
                  </a:extLst>
                </a:gridCol>
                <a:gridCol w="609600">
                  <a:extLst>
                    <a:ext uri="{9D8B030D-6E8A-4147-A177-3AD203B41FA5}">
                      <a16:colId xmlns:a16="http://schemas.microsoft.com/office/drawing/2014/main" val="2548781379"/>
                    </a:ext>
                  </a:extLst>
                </a:gridCol>
              </a:tblGrid>
              <a:tr h="266700">
                <a:tc>
                  <a:txBody>
                    <a:bodyPr/>
                    <a:lstStyle/>
                    <a:p>
                      <a:pPr algn="ctr" fontAlgn="ctr"/>
                      <a:r>
                        <a:rPr lang="it-IT" sz="1600" b="1" i="0" u="none" strike="noStrike">
                          <a:solidFill>
                            <a:srgbClr val="000000"/>
                          </a:solidFill>
                          <a:effectLst/>
                          <a:latin typeface="Times New Roman" panose="02020603050405020304" pitchFamily="18" charset="0"/>
                        </a:rPr>
                        <a:t>Task</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ISE</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IKS</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IPC</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it-IT" sz="1600" b="1" i="0" u="none" strike="noStrike">
                          <a:solidFill>
                            <a:srgbClr val="000000"/>
                          </a:solidFill>
                          <a:effectLst/>
                          <a:latin typeface="Times New Roman" panose="02020603050405020304" pitchFamily="18" charset="0"/>
                        </a:rPr>
                        <a:t>IMOT</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838746376"/>
                  </a:ext>
                </a:extLst>
              </a:tr>
              <a:tr h="266700">
                <a:tc>
                  <a:txBody>
                    <a:bodyPr/>
                    <a:lstStyle/>
                    <a:p>
                      <a:pPr algn="ctr" fontAlgn="b"/>
                      <a:r>
                        <a:rPr lang="it-IT" sz="1600" b="1" i="0" u="none" strike="noStrike" dirty="0">
                          <a:solidFill>
                            <a:srgbClr val="000000"/>
                          </a:solidFill>
                          <a:effectLst/>
                          <a:latin typeface="Times New Roman" panose="02020603050405020304" pitchFamily="18" charset="0"/>
                        </a:rPr>
                        <a:t>T1_D</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it-IT" sz="1600" b="1" i="0" u="none" strike="noStrike" dirty="0">
                          <a:solidFill>
                            <a:srgbClr val="000000"/>
                          </a:solidFill>
                          <a:effectLst/>
                          <a:latin typeface="Times New Roman" panose="02020603050405020304" pitchFamily="18" charset="0"/>
                        </a:rPr>
                        <a:t>-</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a:solidFill>
                            <a:srgbClr val="000000"/>
                          </a:solidFill>
                          <a:effectLst/>
                          <a:latin typeface="Times New Roman" panose="02020603050405020304" pitchFamily="18" charset="0"/>
                        </a:rPr>
                        <a:t>3,2</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it-IT" sz="1600" b="1" i="0" u="none" strike="noStrike">
                          <a:solidFill>
                            <a:srgbClr val="000000"/>
                          </a:solidFill>
                          <a:effectLst/>
                          <a:latin typeface="Times New Roman" panose="02020603050405020304" pitchFamily="18" charset="0"/>
                        </a:rPr>
                        <a:t>-</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it-IT" sz="1600" b="1" i="0" u="none" strike="noStrike" dirty="0">
                          <a:solidFill>
                            <a:srgbClr val="000000"/>
                          </a:solidFill>
                          <a:effectLst/>
                          <a:latin typeface="Times New Roman" panose="02020603050405020304" pitchFamily="18" charset="0"/>
                        </a:rPr>
                        <a:t>4,07 </a:t>
                      </a:r>
                    </a:p>
                  </a:txBody>
                  <a:tcPr marL="7620" marR="7620" marT="76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69334932"/>
                  </a:ext>
                </a:extLst>
              </a:tr>
            </a:tbl>
          </a:graphicData>
        </a:graphic>
      </p:graphicFrame>
    </p:spTree>
    <p:extLst>
      <p:ext uri="{BB962C8B-B14F-4D97-AF65-F5344CB8AC3E}">
        <p14:creationId xmlns:p14="http://schemas.microsoft.com/office/powerpoint/2010/main" val="4018212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6. Analisi comparativa</a:t>
            </a:r>
          </a:p>
        </p:txBody>
      </p:sp>
      <p:pic>
        <p:nvPicPr>
          <p:cNvPr id="11" name="Immagine 10">
            <a:extLst>
              <a:ext uri="{FF2B5EF4-FFF2-40B4-BE49-F238E27FC236}">
                <a16:creationId xmlns:a16="http://schemas.microsoft.com/office/drawing/2014/main" id="{E0ED5DCB-270C-690A-4D67-933105DF5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460" y="2327269"/>
            <a:ext cx="2520000" cy="2520000"/>
          </a:xfrm>
          <a:prstGeom prst="rect">
            <a:avLst/>
          </a:prstGeom>
        </p:spPr>
      </p:pic>
      <p:pic>
        <p:nvPicPr>
          <p:cNvPr id="18" name="Immagine 17">
            <a:extLst>
              <a:ext uri="{FF2B5EF4-FFF2-40B4-BE49-F238E27FC236}">
                <a16:creationId xmlns:a16="http://schemas.microsoft.com/office/drawing/2014/main" id="{C7D34A1B-FD09-53A7-A17A-C2B7469D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542" y="2327269"/>
            <a:ext cx="2520000" cy="2520000"/>
          </a:xfrm>
          <a:prstGeom prst="rect">
            <a:avLst/>
          </a:prstGeom>
        </p:spPr>
      </p:pic>
      <p:sp>
        <p:nvSpPr>
          <p:cNvPr id="19" name="CasellaDiTesto 18">
            <a:extLst>
              <a:ext uri="{FF2B5EF4-FFF2-40B4-BE49-F238E27FC236}">
                <a16:creationId xmlns:a16="http://schemas.microsoft.com/office/drawing/2014/main" id="{5DDB5594-F296-80A9-6ED6-683A112A3674}"/>
              </a:ext>
            </a:extLst>
          </p:cNvPr>
          <p:cNvSpPr txBox="1"/>
          <p:nvPr/>
        </p:nvSpPr>
        <p:spPr>
          <a:xfrm>
            <a:off x="1959212" y="4847269"/>
            <a:ext cx="2658496"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LinkedIn</a:t>
            </a:r>
          </a:p>
        </p:txBody>
      </p:sp>
      <p:sp>
        <p:nvSpPr>
          <p:cNvPr id="20" name="CasellaDiTesto 19">
            <a:extLst>
              <a:ext uri="{FF2B5EF4-FFF2-40B4-BE49-F238E27FC236}">
                <a16:creationId xmlns:a16="http://schemas.microsoft.com/office/drawing/2014/main" id="{E42F6652-7066-29B7-A091-B1F9AA6A3EAA}"/>
              </a:ext>
            </a:extLst>
          </p:cNvPr>
          <p:cNvSpPr txBox="1"/>
          <p:nvPr/>
        </p:nvSpPr>
        <p:spPr>
          <a:xfrm>
            <a:off x="7574292" y="4836428"/>
            <a:ext cx="2658496" cy="830997"/>
          </a:xfrm>
          <a:prstGeom prst="rect">
            <a:avLst/>
          </a:prstGeom>
          <a:noFill/>
        </p:spPr>
        <p:txBody>
          <a:bodyPr wrap="square" rtlCol="0">
            <a:spAutoFit/>
          </a:bodyPr>
          <a:lstStyle/>
          <a:p>
            <a:pPr algn="ctr"/>
            <a:r>
              <a:rPr lang="it-IT" sz="4800" dirty="0" err="1">
                <a:solidFill>
                  <a:srgbClr val="926151"/>
                </a:solidFill>
                <a:latin typeface="Times New Roman" panose="02020603050405020304" pitchFamily="18" charset="0"/>
                <a:cs typeface="Times New Roman" panose="02020603050405020304" pitchFamily="18" charset="0"/>
              </a:rPr>
              <a:t>Tutored</a:t>
            </a:r>
            <a:endParaRPr lang="it-IT" sz="4800" dirty="0">
              <a:solidFill>
                <a:srgbClr val="926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376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40" y="310941"/>
            <a:ext cx="8239760"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 Presentazione del gruppo</a:t>
            </a:r>
          </a:p>
        </p:txBody>
      </p:sp>
      <p:pic>
        <p:nvPicPr>
          <p:cNvPr id="8" name="Immagine 7" descr="Immagine che contiene esterni, erba, albero, persona&#10;&#10;Descrizione generata automaticamente">
            <a:extLst>
              <a:ext uri="{FF2B5EF4-FFF2-40B4-BE49-F238E27FC236}">
                <a16:creationId xmlns:a16="http://schemas.microsoft.com/office/drawing/2014/main" id="{AA5B20AB-76B4-D95D-C11B-A45DE1197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541" y="2636132"/>
            <a:ext cx="1800000" cy="1795735"/>
          </a:xfrm>
          <a:prstGeom prst="rect">
            <a:avLst/>
          </a:prstGeom>
          <a:effectLst>
            <a:outerShdw blurRad="50800" dist="38100" dir="5400000" algn="t" rotWithShape="0">
              <a:prstClr val="black">
                <a:alpha val="40000"/>
              </a:prstClr>
            </a:outerShdw>
          </a:effectLst>
        </p:spPr>
      </p:pic>
      <p:pic>
        <p:nvPicPr>
          <p:cNvPr id="10" name="Immagine 9" descr="Immagine che contiene persona, uomo, occhiali, interni&#10;&#10;Descrizione generata automaticamente">
            <a:extLst>
              <a:ext uri="{FF2B5EF4-FFF2-40B4-BE49-F238E27FC236}">
                <a16:creationId xmlns:a16="http://schemas.microsoft.com/office/drawing/2014/main" id="{CFEE2D16-3393-E4E6-741F-4086F74B0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4049" y="2667427"/>
            <a:ext cx="1800000" cy="1800000"/>
          </a:xfrm>
          <a:prstGeom prst="rect">
            <a:avLst/>
          </a:prstGeom>
          <a:effectLst>
            <a:outerShdw blurRad="50800" dist="38100" dir="5400000" algn="t" rotWithShape="0">
              <a:prstClr val="black">
                <a:alpha val="40000"/>
              </a:prstClr>
            </a:outerShdw>
          </a:effectLst>
        </p:spPr>
      </p:pic>
      <p:pic>
        <p:nvPicPr>
          <p:cNvPr id="12" name="Immagine 11" descr="Immagine che contiene persona, interni, abbigliamento, donna&#10;&#10;Descrizione generata automaticamente">
            <a:extLst>
              <a:ext uri="{FF2B5EF4-FFF2-40B4-BE49-F238E27FC236}">
                <a16:creationId xmlns:a16="http://schemas.microsoft.com/office/drawing/2014/main" id="{771DF6B9-3FE2-22DB-EB27-6F826CBC3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861" y="2667427"/>
            <a:ext cx="1800000" cy="1800000"/>
          </a:xfrm>
          <a:prstGeom prst="rect">
            <a:avLst/>
          </a:prstGeom>
          <a:effectLst>
            <a:outerShdw blurRad="50800" dist="38100" dir="5400000" algn="t" rotWithShape="0">
              <a:prstClr val="black">
                <a:alpha val="40000"/>
              </a:prstClr>
            </a:outerShdw>
          </a:effectLst>
        </p:spPr>
      </p:pic>
      <p:pic>
        <p:nvPicPr>
          <p:cNvPr id="14" name="Immagine 13" descr="Immagine che contiene persona&#10;&#10;Descrizione generata automaticamente">
            <a:extLst>
              <a:ext uri="{FF2B5EF4-FFF2-40B4-BE49-F238E27FC236}">
                <a16:creationId xmlns:a16="http://schemas.microsoft.com/office/drawing/2014/main" id="{B5FD2041-B83C-AB3D-35B4-81C56CC34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221" y="2636132"/>
            <a:ext cx="1800000" cy="1800000"/>
          </a:xfrm>
          <a:prstGeom prst="rect">
            <a:avLst/>
          </a:prstGeom>
          <a:effectLst>
            <a:outerShdw blurRad="50800" dist="38100" dir="5400000" algn="t" rotWithShape="0">
              <a:prstClr val="black">
                <a:alpha val="40000"/>
              </a:prstClr>
            </a:outerShdw>
          </a:effectLst>
        </p:spPr>
      </p:pic>
      <p:sp>
        <p:nvSpPr>
          <p:cNvPr id="15" name="CasellaDiTesto 14">
            <a:extLst>
              <a:ext uri="{FF2B5EF4-FFF2-40B4-BE49-F238E27FC236}">
                <a16:creationId xmlns:a16="http://schemas.microsoft.com/office/drawing/2014/main" id="{B8C0B331-6580-5607-7E85-DC6EC9F78ADE}"/>
              </a:ext>
            </a:extLst>
          </p:cNvPr>
          <p:cNvSpPr txBox="1"/>
          <p:nvPr/>
        </p:nvSpPr>
        <p:spPr>
          <a:xfrm>
            <a:off x="1360610" y="4673600"/>
            <a:ext cx="2062501" cy="646331"/>
          </a:xfrm>
          <a:prstGeom prst="rect">
            <a:avLst/>
          </a:prstGeom>
          <a:noFill/>
        </p:spPr>
        <p:txBody>
          <a:bodyPr wrap="square" rtlCol="0">
            <a:spAutoFit/>
          </a:bodyPr>
          <a:lstStyle/>
          <a:p>
            <a:pPr algn="ctr"/>
            <a:r>
              <a:rPr lang="it-IT" dirty="0">
                <a:solidFill>
                  <a:srgbClr val="926151"/>
                </a:solidFill>
                <a:latin typeface="Times New Roman" panose="02020603050405020304" pitchFamily="18" charset="0"/>
                <a:cs typeface="Times New Roman" panose="02020603050405020304" pitchFamily="18" charset="0"/>
              </a:rPr>
              <a:t>De Martino Angela</a:t>
            </a:r>
          </a:p>
          <a:p>
            <a:pPr algn="ctr"/>
            <a:r>
              <a:rPr lang="it-IT" dirty="0">
                <a:solidFill>
                  <a:srgbClr val="926151"/>
                </a:solidFill>
                <a:latin typeface="Times New Roman" panose="02020603050405020304" pitchFamily="18" charset="0"/>
                <a:cs typeface="Times New Roman" panose="02020603050405020304" pitchFamily="18" charset="0"/>
              </a:rPr>
              <a:t>0512106592</a:t>
            </a:r>
          </a:p>
        </p:txBody>
      </p:sp>
      <p:sp>
        <p:nvSpPr>
          <p:cNvPr id="16" name="CasellaDiTesto 15">
            <a:extLst>
              <a:ext uri="{FF2B5EF4-FFF2-40B4-BE49-F238E27FC236}">
                <a16:creationId xmlns:a16="http://schemas.microsoft.com/office/drawing/2014/main" id="{E84C40E4-145C-92E1-2BDE-A949804D40AD}"/>
              </a:ext>
            </a:extLst>
          </p:cNvPr>
          <p:cNvSpPr txBox="1"/>
          <p:nvPr/>
        </p:nvSpPr>
        <p:spPr>
          <a:xfrm>
            <a:off x="3995290" y="4673600"/>
            <a:ext cx="2062501" cy="646331"/>
          </a:xfrm>
          <a:prstGeom prst="rect">
            <a:avLst/>
          </a:prstGeom>
          <a:noFill/>
        </p:spPr>
        <p:txBody>
          <a:bodyPr wrap="square" rtlCol="0">
            <a:spAutoFit/>
          </a:bodyPr>
          <a:lstStyle/>
          <a:p>
            <a:pPr algn="ctr"/>
            <a:r>
              <a:rPr lang="it-IT" dirty="0">
                <a:solidFill>
                  <a:srgbClr val="926151"/>
                </a:solidFill>
                <a:latin typeface="Times New Roman" panose="02020603050405020304" pitchFamily="18" charset="0"/>
                <a:cs typeface="Times New Roman" panose="02020603050405020304" pitchFamily="18" charset="0"/>
              </a:rPr>
              <a:t>Sellitto Antonio</a:t>
            </a:r>
          </a:p>
          <a:p>
            <a:pPr algn="ctr"/>
            <a:r>
              <a:rPr lang="it-IT" dirty="0">
                <a:solidFill>
                  <a:srgbClr val="926151"/>
                </a:solidFill>
                <a:latin typeface="Times New Roman" panose="02020603050405020304" pitchFamily="18" charset="0"/>
                <a:cs typeface="Times New Roman" panose="02020603050405020304" pitchFamily="18" charset="0"/>
              </a:rPr>
              <a:t>0512106322</a:t>
            </a:r>
          </a:p>
        </p:txBody>
      </p:sp>
      <p:sp>
        <p:nvSpPr>
          <p:cNvPr id="17" name="CasellaDiTesto 16">
            <a:extLst>
              <a:ext uri="{FF2B5EF4-FFF2-40B4-BE49-F238E27FC236}">
                <a16:creationId xmlns:a16="http://schemas.microsoft.com/office/drawing/2014/main" id="{9E902481-A6CA-068A-F7A9-9561BF26E1C2}"/>
              </a:ext>
            </a:extLst>
          </p:cNvPr>
          <p:cNvSpPr txBox="1"/>
          <p:nvPr/>
        </p:nvSpPr>
        <p:spPr>
          <a:xfrm>
            <a:off x="6629970" y="4661975"/>
            <a:ext cx="2062501" cy="646331"/>
          </a:xfrm>
          <a:prstGeom prst="rect">
            <a:avLst/>
          </a:prstGeom>
          <a:noFill/>
        </p:spPr>
        <p:txBody>
          <a:bodyPr wrap="square" rtlCol="0">
            <a:spAutoFit/>
          </a:bodyPr>
          <a:lstStyle/>
          <a:p>
            <a:pPr algn="ctr"/>
            <a:r>
              <a:rPr lang="it-IT" dirty="0">
                <a:solidFill>
                  <a:srgbClr val="926151"/>
                </a:solidFill>
                <a:latin typeface="Times New Roman" panose="02020603050405020304" pitchFamily="18" charset="0"/>
                <a:cs typeface="Times New Roman" panose="02020603050405020304" pitchFamily="18" charset="0"/>
              </a:rPr>
              <a:t>Genovese Sabato</a:t>
            </a:r>
          </a:p>
          <a:p>
            <a:pPr algn="ctr"/>
            <a:r>
              <a:rPr lang="it-IT" dirty="0">
                <a:solidFill>
                  <a:srgbClr val="926151"/>
                </a:solidFill>
                <a:latin typeface="Times New Roman" panose="02020603050405020304" pitchFamily="18" charset="0"/>
                <a:cs typeface="Times New Roman" panose="02020603050405020304" pitchFamily="18" charset="0"/>
              </a:rPr>
              <a:t>0512109014</a:t>
            </a:r>
          </a:p>
        </p:txBody>
      </p:sp>
      <p:sp>
        <p:nvSpPr>
          <p:cNvPr id="18" name="CasellaDiTesto 17">
            <a:extLst>
              <a:ext uri="{FF2B5EF4-FFF2-40B4-BE49-F238E27FC236}">
                <a16:creationId xmlns:a16="http://schemas.microsoft.com/office/drawing/2014/main" id="{244A854D-29B5-D8D4-C737-870B008F6D80}"/>
              </a:ext>
            </a:extLst>
          </p:cNvPr>
          <p:cNvSpPr txBox="1"/>
          <p:nvPr/>
        </p:nvSpPr>
        <p:spPr>
          <a:xfrm>
            <a:off x="9162798" y="4673600"/>
            <a:ext cx="2062501" cy="646331"/>
          </a:xfrm>
          <a:prstGeom prst="rect">
            <a:avLst/>
          </a:prstGeom>
          <a:noFill/>
        </p:spPr>
        <p:txBody>
          <a:bodyPr wrap="square" rtlCol="0">
            <a:spAutoFit/>
          </a:bodyPr>
          <a:lstStyle/>
          <a:p>
            <a:pPr algn="ctr"/>
            <a:r>
              <a:rPr lang="it-IT" dirty="0">
                <a:solidFill>
                  <a:srgbClr val="926151"/>
                </a:solidFill>
                <a:latin typeface="Times New Roman" panose="02020603050405020304" pitchFamily="18" charset="0"/>
                <a:cs typeface="Times New Roman" panose="02020603050405020304" pitchFamily="18" charset="0"/>
              </a:rPr>
              <a:t>Mungiello Stefano</a:t>
            </a:r>
          </a:p>
          <a:p>
            <a:pPr algn="ctr"/>
            <a:r>
              <a:rPr lang="it-IT" dirty="0">
                <a:solidFill>
                  <a:srgbClr val="926151"/>
                </a:solidFill>
                <a:latin typeface="Times New Roman" panose="02020603050405020304" pitchFamily="18" charset="0"/>
                <a:cs typeface="Times New Roman" panose="02020603050405020304" pitchFamily="18" charset="0"/>
              </a:rPr>
              <a:t>0512107375</a:t>
            </a:r>
          </a:p>
        </p:txBody>
      </p:sp>
    </p:spTree>
    <p:extLst>
      <p:ext uri="{BB962C8B-B14F-4D97-AF65-F5344CB8AC3E}">
        <p14:creationId xmlns:p14="http://schemas.microsoft.com/office/powerpoint/2010/main" val="2090950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6. Analisi comparativa</a:t>
            </a:r>
          </a:p>
        </p:txBody>
      </p:sp>
      <p:pic>
        <p:nvPicPr>
          <p:cNvPr id="11" name="Immagine 10">
            <a:extLst>
              <a:ext uri="{FF2B5EF4-FFF2-40B4-BE49-F238E27FC236}">
                <a16:creationId xmlns:a16="http://schemas.microsoft.com/office/drawing/2014/main" id="{E0ED5DCB-270C-690A-4D67-933105DF5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69" y="1607269"/>
            <a:ext cx="1440000" cy="1440000"/>
          </a:xfrm>
          <a:prstGeom prst="rect">
            <a:avLst/>
          </a:prstGeom>
        </p:spPr>
      </p:pic>
      <p:pic>
        <p:nvPicPr>
          <p:cNvPr id="18" name="Immagine 17">
            <a:extLst>
              <a:ext uri="{FF2B5EF4-FFF2-40B4-BE49-F238E27FC236}">
                <a16:creationId xmlns:a16="http://schemas.microsoft.com/office/drawing/2014/main" id="{C7D34A1B-FD09-53A7-A17A-C2B7469D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7031" y="1607269"/>
            <a:ext cx="1440000" cy="1440000"/>
          </a:xfrm>
          <a:prstGeom prst="rect">
            <a:avLst/>
          </a:prstGeom>
        </p:spPr>
      </p:pic>
      <p:pic>
        <p:nvPicPr>
          <p:cNvPr id="3" name="Immagine 2">
            <a:extLst>
              <a:ext uri="{FF2B5EF4-FFF2-40B4-BE49-F238E27FC236}">
                <a16:creationId xmlns:a16="http://schemas.microsoft.com/office/drawing/2014/main" id="{F9720250-A0E2-728C-C0D4-2F055A37C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8903" y="2883108"/>
            <a:ext cx="1670291" cy="3600000"/>
          </a:xfrm>
          <a:prstGeom prst="rect">
            <a:avLst/>
          </a:prstGeom>
        </p:spPr>
      </p:pic>
      <p:pic>
        <p:nvPicPr>
          <p:cNvPr id="7" name="Immagine 6">
            <a:extLst>
              <a:ext uri="{FF2B5EF4-FFF2-40B4-BE49-F238E27FC236}">
                <a16:creationId xmlns:a16="http://schemas.microsoft.com/office/drawing/2014/main" id="{1956343E-8B1A-07BA-37E5-0A0601F9E4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806" y="2883108"/>
            <a:ext cx="1659091" cy="3600000"/>
          </a:xfrm>
          <a:prstGeom prst="rect">
            <a:avLst/>
          </a:prstGeom>
        </p:spPr>
      </p:pic>
      <p:sp>
        <p:nvSpPr>
          <p:cNvPr id="14" name="CasellaDiTesto 13">
            <a:extLst>
              <a:ext uri="{FF2B5EF4-FFF2-40B4-BE49-F238E27FC236}">
                <a16:creationId xmlns:a16="http://schemas.microsoft.com/office/drawing/2014/main" id="{A2BE3936-7A3B-31A3-1A62-E6DB810D50AB}"/>
              </a:ext>
            </a:extLst>
          </p:cNvPr>
          <p:cNvSpPr txBox="1"/>
          <p:nvPr/>
        </p:nvSpPr>
        <p:spPr>
          <a:xfrm>
            <a:off x="4317588" y="1911770"/>
            <a:ext cx="3556824"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Home Page</a:t>
            </a:r>
          </a:p>
        </p:txBody>
      </p:sp>
    </p:spTree>
    <p:extLst>
      <p:ext uri="{BB962C8B-B14F-4D97-AF65-F5344CB8AC3E}">
        <p14:creationId xmlns:p14="http://schemas.microsoft.com/office/powerpoint/2010/main" val="3435539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6. Analisi comparativa</a:t>
            </a:r>
          </a:p>
        </p:txBody>
      </p:sp>
      <p:pic>
        <p:nvPicPr>
          <p:cNvPr id="11" name="Immagine 10">
            <a:extLst>
              <a:ext uri="{FF2B5EF4-FFF2-40B4-BE49-F238E27FC236}">
                <a16:creationId xmlns:a16="http://schemas.microsoft.com/office/drawing/2014/main" id="{E0ED5DCB-270C-690A-4D67-933105DF5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69" y="1607269"/>
            <a:ext cx="1440000" cy="1440000"/>
          </a:xfrm>
          <a:prstGeom prst="rect">
            <a:avLst/>
          </a:prstGeom>
        </p:spPr>
      </p:pic>
      <p:pic>
        <p:nvPicPr>
          <p:cNvPr id="18" name="Immagine 17">
            <a:extLst>
              <a:ext uri="{FF2B5EF4-FFF2-40B4-BE49-F238E27FC236}">
                <a16:creationId xmlns:a16="http://schemas.microsoft.com/office/drawing/2014/main" id="{C7D34A1B-FD09-53A7-A17A-C2B7469D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7031" y="1607269"/>
            <a:ext cx="1440000" cy="1440000"/>
          </a:xfrm>
          <a:prstGeom prst="rect">
            <a:avLst/>
          </a:prstGeom>
        </p:spPr>
      </p:pic>
      <p:sp>
        <p:nvSpPr>
          <p:cNvPr id="19" name="CasellaDiTesto 18">
            <a:extLst>
              <a:ext uri="{FF2B5EF4-FFF2-40B4-BE49-F238E27FC236}">
                <a16:creationId xmlns:a16="http://schemas.microsoft.com/office/drawing/2014/main" id="{6DC80648-DEC7-B086-3A6B-28866607A568}"/>
              </a:ext>
            </a:extLst>
          </p:cNvPr>
          <p:cNvSpPr txBox="1"/>
          <p:nvPr/>
        </p:nvSpPr>
        <p:spPr>
          <a:xfrm>
            <a:off x="3743458" y="1868970"/>
            <a:ext cx="4705084"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Profilo personale</a:t>
            </a:r>
          </a:p>
        </p:txBody>
      </p:sp>
      <p:pic>
        <p:nvPicPr>
          <p:cNvPr id="20" name="Immagine 19">
            <a:extLst>
              <a:ext uri="{FF2B5EF4-FFF2-40B4-BE49-F238E27FC236}">
                <a16:creationId xmlns:a16="http://schemas.microsoft.com/office/drawing/2014/main" id="{9C39C93E-CAC1-F5F7-CFBE-A3340D3C8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017" y="2841910"/>
            <a:ext cx="1654177" cy="3600000"/>
          </a:xfrm>
          <a:prstGeom prst="rect">
            <a:avLst/>
          </a:prstGeom>
        </p:spPr>
      </p:pic>
      <p:pic>
        <p:nvPicPr>
          <p:cNvPr id="21" name="Immagine 20" descr="Immagine che contiene testo&#10;&#10;Descrizione generata automaticamente">
            <a:extLst>
              <a:ext uri="{FF2B5EF4-FFF2-40B4-BE49-F238E27FC236}">
                <a16:creationId xmlns:a16="http://schemas.microsoft.com/office/drawing/2014/main" id="{384F9EC9-A7EF-BDE6-A7A3-07DAB63D62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806" y="2841910"/>
            <a:ext cx="1663637" cy="3600000"/>
          </a:xfrm>
          <a:prstGeom prst="rect">
            <a:avLst/>
          </a:prstGeom>
        </p:spPr>
      </p:pic>
      <p:pic>
        <p:nvPicPr>
          <p:cNvPr id="25" name="Immagine 24">
            <a:extLst>
              <a:ext uri="{FF2B5EF4-FFF2-40B4-BE49-F238E27FC236}">
                <a16:creationId xmlns:a16="http://schemas.microsoft.com/office/drawing/2014/main" id="{B6D0C242-C255-5142-164F-EB8101786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903" y="8729300"/>
            <a:ext cx="1670291" cy="3600000"/>
          </a:xfrm>
          <a:prstGeom prst="rect">
            <a:avLst/>
          </a:prstGeom>
        </p:spPr>
      </p:pic>
      <p:pic>
        <p:nvPicPr>
          <p:cNvPr id="26" name="Immagine 25">
            <a:extLst>
              <a:ext uri="{FF2B5EF4-FFF2-40B4-BE49-F238E27FC236}">
                <a16:creationId xmlns:a16="http://schemas.microsoft.com/office/drawing/2014/main" id="{31CCAC57-4C2F-54F3-4577-4585B5A0B0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2806" y="8729300"/>
            <a:ext cx="1659091" cy="3600000"/>
          </a:xfrm>
          <a:prstGeom prst="rect">
            <a:avLst/>
          </a:prstGeom>
        </p:spPr>
      </p:pic>
      <p:sp>
        <p:nvSpPr>
          <p:cNvPr id="27" name="CasellaDiTesto 26">
            <a:extLst>
              <a:ext uri="{FF2B5EF4-FFF2-40B4-BE49-F238E27FC236}">
                <a16:creationId xmlns:a16="http://schemas.microsoft.com/office/drawing/2014/main" id="{CB73CE05-5652-A20C-D374-852570CCD2CB}"/>
              </a:ext>
            </a:extLst>
          </p:cNvPr>
          <p:cNvSpPr txBox="1"/>
          <p:nvPr/>
        </p:nvSpPr>
        <p:spPr>
          <a:xfrm>
            <a:off x="4317588" y="7757962"/>
            <a:ext cx="3556824"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Home Page</a:t>
            </a:r>
          </a:p>
        </p:txBody>
      </p:sp>
    </p:spTree>
    <p:extLst>
      <p:ext uri="{BB962C8B-B14F-4D97-AF65-F5344CB8AC3E}">
        <p14:creationId xmlns:p14="http://schemas.microsoft.com/office/powerpoint/2010/main" val="3787720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6. Analisi comparativa</a:t>
            </a:r>
          </a:p>
        </p:txBody>
      </p:sp>
      <p:pic>
        <p:nvPicPr>
          <p:cNvPr id="11" name="Immagine 10">
            <a:extLst>
              <a:ext uri="{FF2B5EF4-FFF2-40B4-BE49-F238E27FC236}">
                <a16:creationId xmlns:a16="http://schemas.microsoft.com/office/drawing/2014/main" id="{E0ED5DCB-270C-690A-4D67-933105DF5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69" y="1607269"/>
            <a:ext cx="1440000" cy="1440000"/>
          </a:xfrm>
          <a:prstGeom prst="rect">
            <a:avLst/>
          </a:prstGeom>
        </p:spPr>
      </p:pic>
      <p:pic>
        <p:nvPicPr>
          <p:cNvPr id="18" name="Immagine 17">
            <a:extLst>
              <a:ext uri="{FF2B5EF4-FFF2-40B4-BE49-F238E27FC236}">
                <a16:creationId xmlns:a16="http://schemas.microsoft.com/office/drawing/2014/main" id="{C7D34A1B-FD09-53A7-A17A-C2B7469D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7031" y="1607269"/>
            <a:ext cx="1440000" cy="1440000"/>
          </a:xfrm>
          <a:prstGeom prst="rect">
            <a:avLst/>
          </a:prstGeom>
        </p:spPr>
      </p:pic>
      <p:sp>
        <p:nvSpPr>
          <p:cNvPr id="19" name="CasellaDiTesto 18">
            <a:extLst>
              <a:ext uri="{FF2B5EF4-FFF2-40B4-BE49-F238E27FC236}">
                <a16:creationId xmlns:a16="http://schemas.microsoft.com/office/drawing/2014/main" id="{6DC80648-DEC7-B086-3A6B-28866607A568}"/>
              </a:ext>
            </a:extLst>
          </p:cNvPr>
          <p:cNvSpPr txBox="1"/>
          <p:nvPr/>
        </p:nvSpPr>
        <p:spPr>
          <a:xfrm>
            <a:off x="3743458" y="7082223"/>
            <a:ext cx="4705084"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Profilo personale</a:t>
            </a:r>
          </a:p>
        </p:txBody>
      </p:sp>
      <p:pic>
        <p:nvPicPr>
          <p:cNvPr id="20" name="Immagine 19">
            <a:extLst>
              <a:ext uri="{FF2B5EF4-FFF2-40B4-BE49-F238E27FC236}">
                <a16:creationId xmlns:a16="http://schemas.microsoft.com/office/drawing/2014/main" id="{9C39C93E-CAC1-F5F7-CFBE-A3340D3C8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017" y="8055163"/>
            <a:ext cx="1654177" cy="3600000"/>
          </a:xfrm>
          <a:prstGeom prst="rect">
            <a:avLst/>
          </a:prstGeom>
        </p:spPr>
      </p:pic>
      <p:pic>
        <p:nvPicPr>
          <p:cNvPr id="21" name="Immagine 20" descr="Immagine che contiene testo&#10;&#10;Descrizione generata automaticamente">
            <a:extLst>
              <a:ext uri="{FF2B5EF4-FFF2-40B4-BE49-F238E27FC236}">
                <a16:creationId xmlns:a16="http://schemas.microsoft.com/office/drawing/2014/main" id="{384F9EC9-A7EF-BDE6-A7A3-07DAB63D62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806" y="8055163"/>
            <a:ext cx="1663637" cy="3600000"/>
          </a:xfrm>
          <a:prstGeom prst="rect">
            <a:avLst/>
          </a:prstGeom>
        </p:spPr>
      </p:pic>
      <p:sp>
        <p:nvSpPr>
          <p:cNvPr id="10" name="CasellaDiTesto 9">
            <a:extLst>
              <a:ext uri="{FF2B5EF4-FFF2-40B4-BE49-F238E27FC236}">
                <a16:creationId xmlns:a16="http://schemas.microsoft.com/office/drawing/2014/main" id="{D10D152C-EFC5-39EB-9470-BDA1011D9588}"/>
              </a:ext>
            </a:extLst>
          </p:cNvPr>
          <p:cNvSpPr txBox="1"/>
          <p:nvPr/>
        </p:nvSpPr>
        <p:spPr>
          <a:xfrm>
            <a:off x="3743458" y="1911770"/>
            <a:ext cx="4705084"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Profilo aziendale</a:t>
            </a:r>
          </a:p>
        </p:txBody>
      </p:sp>
      <p:pic>
        <p:nvPicPr>
          <p:cNvPr id="12" name="Immagine 11">
            <a:extLst>
              <a:ext uri="{FF2B5EF4-FFF2-40B4-BE49-F238E27FC236}">
                <a16:creationId xmlns:a16="http://schemas.microsoft.com/office/drawing/2014/main" id="{FC0A6A79-B84A-AB0C-B699-02A1D4D828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5017" y="2883108"/>
            <a:ext cx="1661188" cy="3600000"/>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947A9F0F-7D82-B5FA-7C49-3B0BCB8D91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5795" y="2883108"/>
            <a:ext cx="1658376" cy="3600000"/>
          </a:xfrm>
          <a:prstGeom prst="rect">
            <a:avLst/>
          </a:prstGeom>
        </p:spPr>
      </p:pic>
    </p:spTree>
    <p:extLst>
      <p:ext uri="{BB962C8B-B14F-4D97-AF65-F5344CB8AC3E}">
        <p14:creationId xmlns:p14="http://schemas.microsoft.com/office/powerpoint/2010/main" val="3611139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6. Analisi comparativa</a:t>
            </a:r>
          </a:p>
        </p:txBody>
      </p:sp>
      <p:pic>
        <p:nvPicPr>
          <p:cNvPr id="11" name="Immagine 10">
            <a:extLst>
              <a:ext uri="{FF2B5EF4-FFF2-40B4-BE49-F238E27FC236}">
                <a16:creationId xmlns:a16="http://schemas.microsoft.com/office/drawing/2014/main" id="{E0ED5DCB-270C-690A-4D67-933105DF5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69" y="1607269"/>
            <a:ext cx="1440000" cy="1440000"/>
          </a:xfrm>
          <a:prstGeom prst="rect">
            <a:avLst/>
          </a:prstGeom>
        </p:spPr>
      </p:pic>
      <p:pic>
        <p:nvPicPr>
          <p:cNvPr id="18" name="Immagine 17">
            <a:extLst>
              <a:ext uri="{FF2B5EF4-FFF2-40B4-BE49-F238E27FC236}">
                <a16:creationId xmlns:a16="http://schemas.microsoft.com/office/drawing/2014/main" id="{C7D34A1B-FD09-53A7-A17A-C2B7469D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7031" y="1607269"/>
            <a:ext cx="1440000" cy="1440000"/>
          </a:xfrm>
          <a:prstGeom prst="rect">
            <a:avLst/>
          </a:prstGeom>
        </p:spPr>
      </p:pic>
      <p:sp>
        <p:nvSpPr>
          <p:cNvPr id="10" name="CasellaDiTesto 9">
            <a:extLst>
              <a:ext uri="{FF2B5EF4-FFF2-40B4-BE49-F238E27FC236}">
                <a16:creationId xmlns:a16="http://schemas.microsoft.com/office/drawing/2014/main" id="{D10D152C-EFC5-39EB-9470-BDA1011D9588}"/>
              </a:ext>
            </a:extLst>
          </p:cNvPr>
          <p:cNvSpPr txBox="1"/>
          <p:nvPr/>
        </p:nvSpPr>
        <p:spPr>
          <a:xfrm>
            <a:off x="3743458" y="7491956"/>
            <a:ext cx="4705084"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Profilo aziendale</a:t>
            </a:r>
          </a:p>
        </p:txBody>
      </p:sp>
      <p:pic>
        <p:nvPicPr>
          <p:cNvPr id="12" name="Immagine 11">
            <a:extLst>
              <a:ext uri="{FF2B5EF4-FFF2-40B4-BE49-F238E27FC236}">
                <a16:creationId xmlns:a16="http://schemas.microsoft.com/office/drawing/2014/main" id="{FC0A6A79-B84A-AB0C-B699-02A1D4D82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017" y="8463294"/>
            <a:ext cx="1661188" cy="3600000"/>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947A9F0F-7D82-B5FA-7C49-3B0BCB8D91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795" y="8463294"/>
            <a:ext cx="1658376" cy="3600000"/>
          </a:xfrm>
          <a:prstGeom prst="rect">
            <a:avLst/>
          </a:prstGeom>
        </p:spPr>
      </p:pic>
      <p:sp>
        <p:nvSpPr>
          <p:cNvPr id="14" name="CasellaDiTesto 13">
            <a:extLst>
              <a:ext uri="{FF2B5EF4-FFF2-40B4-BE49-F238E27FC236}">
                <a16:creationId xmlns:a16="http://schemas.microsoft.com/office/drawing/2014/main" id="{BA573900-31D2-AFC0-6DE6-74189899DC77}"/>
              </a:ext>
            </a:extLst>
          </p:cNvPr>
          <p:cNvSpPr txBox="1"/>
          <p:nvPr/>
        </p:nvSpPr>
        <p:spPr>
          <a:xfrm>
            <a:off x="3545918" y="1782814"/>
            <a:ext cx="5324863"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Annuncio lavorativo</a:t>
            </a:r>
          </a:p>
        </p:txBody>
      </p:sp>
      <p:pic>
        <p:nvPicPr>
          <p:cNvPr id="3" name="Immagine 2" descr="Immagine che contiene testo&#10;&#10;Descrizione generata automaticamente">
            <a:extLst>
              <a:ext uri="{FF2B5EF4-FFF2-40B4-BE49-F238E27FC236}">
                <a16:creationId xmlns:a16="http://schemas.microsoft.com/office/drawing/2014/main" id="{8AAF7D62-9E42-0442-F6C9-3E3FAEE29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5580" y="2754152"/>
            <a:ext cx="1645455" cy="3600000"/>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681306C4-1A67-DEF0-555D-ACF28F47D5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0965" y="2754152"/>
            <a:ext cx="1656999" cy="3600000"/>
          </a:xfrm>
          <a:prstGeom prst="rect">
            <a:avLst/>
          </a:prstGeom>
        </p:spPr>
      </p:pic>
    </p:spTree>
    <p:extLst>
      <p:ext uri="{BB962C8B-B14F-4D97-AF65-F5344CB8AC3E}">
        <p14:creationId xmlns:p14="http://schemas.microsoft.com/office/powerpoint/2010/main" val="2040151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6. Analisi comparativa</a:t>
            </a:r>
          </a:p>
        </p:txBody>
      </p:sp>
      <p:pic>
        <p:nvPicPr>
          <p:cNvPr id="11" name="Immagine 10">
            <a:extLst>
              <a:ext uri="{FF2B5EF4-FFF2-40B4-BE49-F238E27FC236}">
                <a16:creationId xmlns:a16="http://schemas.microsoft.com/office/drawing/2014/main" id="{E0ED5DCB-270C-690A-4D67-933105DF5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8349" y="1580781"/>
            <a:ext cx="1440000" cy="1440000"/>
          </a:xfrm>
          <a:prstGeom prst="rect">
            <a:avLst/>
          </a:prstGeom>
        </p:spPr>
      </p:pic>
      <p:pic>
        <p:nvPicPr>
          <p:cNvPr id="18" name="Immagine 17">
            <a:extLst>
              <a:ext uri="{FF2B5EF4-FFF2-40B4-BE49-F238E27FC236}">
                <a16:creationId xmlns:a16="http://schemas.microsoft.com/office/drawing/2014/main" id="{C7D34A1B-FD09-53A7-A17A-C2B7469D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471" y="1607269"/>
            <a:ext cx="1440000" cy="1440000"/>
          </a:xfrm>
          <a:prstGeom prst="rect">
            <a:avLst/>
          </a:prstGeom>
        </p:spPr>
      </p:pic>
      <p:sp>
        <p:nvSpPr>
          <p:cNvPr id="14" name="CasellaDiTesto 13">
            <a:extLst>
              <a:ext uri="{FF2B5EF4-FFF2-40B4-BE49-F238E27FC236}">
                <a16:creationId xmlns:a16="http://schemas.microsoft.com/office/drawing/2014/main" id="{BA573900-31D2-AFC0-6DE6-74189899DC77}"/>
              </a:ext>
            </a:extLst>
          </p:cNvPr>
          <p:cNvSpPr txBox="1"/>
          <p:nvPr/>
        </p:nvSpPr>
        <p:spPr>
          <a:xfrm>
            <a:off x="3545918" y="7269214"/>
            <a:ext cx="5324863"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Annuncio lavorativo</a:t>
            </a:r>
          </a:p>
        </p:txBody>
      </p:sp>
      <p:pic>
        <p:nvPicPr>
          <p:cNvPr id="3" name="Immagine 2" descr="Immagine che contiene testo&#10;&#10;Descrizione generata automaticamente">
            <a:extLst>
              <a:ext uri="{FF2B5EF4-FFF2-40B4-BE49-F238E27FC236}">
                <a16:creationId xmlns:a16="http://schemas.microsoft.com/office/drawing/2014/main" id="{8AAF7D62-9E42-0442-F6C9-3E3FAEE29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580" y="8240552"/>
            <a:ext cx="1645455" cy="3600000"/>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681306C4-1A67-DEF0-555D-ACF28F47D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0965" y="8240552"/>
            <a:ext cx="1656999" cy="3600000"/>
          </a:xfrm>
          <a:prstGeom prst="rect">
            <a:avLst/>
          </a:prstGeom>
        </p:spPr>
      </p:pic>
      <p:cxnSp>
        <p:nvCxnSpPr>
          <p:cNvPr id="6" name="Connettore diritto 5">
            <a:extLst>
              <a:ext uri="{FF2B5EF4-FFF2-40B4-BE49-F238E27FC236}">
                <a16:creationId xmlns:a16="http://schemas.microsoft.com/office/drawing/2014/main" id="{06DF6451-5180-1825-698F-3678E0F1F86C}"/>
              </a:ext>
            </a:extLst>
          </p:cNvPr>
          <p:cNvCxnSpPr/>
          <p:nvPr/>
        </p:nvCxnSpPr>
        <p:spPr>
          <a:xfrm>
            <a:off x="6299200" y="3139440"/>
            <a:ext cx="0" cy="3474720"/>
          </a:xfrm>
          <a:prstGeom prst="line">
            <a:avLst/>
          </a:prstGeom>
          <a:ln>
            <a:solidFill>
              <a:srgbClr val="926151"/>
            </a:solidFill>
          </a:ln>
        </p:spPr>
        <p:style>
          <a:lnRef idx="3">
            <a:schemeClr val="dk1"/>
          </a:lnRef>
          <a:fillRef idx="0">
            <a:schemeClr val="dk1"/>
          </a:fillRef>
          <a:effectRef idx="2">
            <a:schemeClr val="dk1"/>
          </a:effectRef>
          <a:fontRef idx="minor">
            <a:schemeClr val="tx1"/>
          </a:fontRef>
        </p:style>
      </p:cxnSp>
      <p:sp>
        <p:nvSpPr>
          <p:cNvPr id="15" name="CasellaDiTesto 14">
            <a:extLst>
              <a:ext uri="{FF2B5EF4-FFF2-40B4-BE49-F238E27FC236}">
                <a16:creationId xmlns:a16="http://schemas.microsoft.com/office/drawing/2014/main" id="{45109095-D6BC-6098-701A-D6825D2AB4C7}"/>
              </a:ext>
            </a:extLst>
          </p:cNvPr>
          <p:cNvSpPr txBox="1"/>
          <p:nvPr/>
        </p:nvSpPr>
        <p:spPr>
          <a:xfrm>
            <a:off x="163486" y="2908944"/>
            <a:ext cx="5324863" cy="2554545"/>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Pro</a:t>
            </a:r>
          </a:p>
          <a:p>
            <a:pPr marL="342900" indent="-342900" algn="ctr">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Possibilità di candidarsi spontaneamente ad un annuncio lavorativo</a:t>
            </a: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 Contatto diretto con l’azienda</a:t>
            </a: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Interfaccia accattivante</a:t>
            </a:r>
          </a:p>
          <a:p>
            <a:pPr marL="685800" indent="-685800" algn="ctr">
              <a:buFont typeface="Arial" panose="020B0604020202020204" pitchFamily="34" charset="0"/>
              <a:buChar char="•"/>
            </a:pPr>
            <a:endParaRPr lang="it-IT" sz="1200" dirty="0">
              <a:solidFill>
                <a:srgbClr val="926151"/>
              </a:solidFill>
              <a:latin typeface="Times New Roman" panose="02020603050405020304" pitchFamily="18" charset="0"/>
              <a:cs typeface="Times New Roman" panose="02020603050405020304" pitchFamily="18" charset="0"/>
            </a:endParaRPr>
          </a:p>
        </p:txBody>
      </p:sp>
      <p:sp>
        <p:nvSpPr>
          <p:cNvPr id="17" name="CasellaDiTesto 16">
            <a:extLst>
              <a:ext uri="{FF2B5EF4-FFF2-40B4-BE49-F238E27FC236}">
                <a16:creationId xmlns:a16="http://schemas.microsoft.com/office/drawing/2014/main" id="{0E7694EA-EBCB-48AE-D95A-5630D87FF02E}"/>
              </a:ext>
            </a:extLst>
          </p:cNvPr>
          <p:cNvSpPr txBox="1"/>
          <p:nvPr/>
        </p:nvSpPr>
        <p:spPr>
          <a:xfrm>
            <a:off x="6583169" y="2910803"/>
            <a:ext cx="5324863" cy="2369880"/>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Contro</a:t>
            </a:r>
          </a:p>
          <a:p>
            <a:pPr algn="ctr"/>
            <a:endParaRPr lang="it-IT" sz="2000" dirty="0">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L’azienda non può essere sicura delle skill inserite in fase di registrazione dall’utente in quanto queste non sono certificate da altre persone competenti.</a:t>
            </a:r>
          </a:p>
        </p:txBody>
      </p:sp>
    </p:spTree>
    <p:extLst>
      <p:ext uri="{BB962C8B-B14F-4D97-AF65-F5344CB8AC3E}">
        <p14:creationId xmlns:p14="http://schemas.microsoft.com/office/powerpoint/2010/main" val="2607898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6. Analisi comparativa</a:t>
            </a:r>
          </a:p>
        </p:txBody>
      </p:sp>
      <p:pic>
        <p:nvPicPr>
          <p:cNvPr id="11" name="Immagine 10">
            <a:extLst>
              <a:ext uri="{FF2B5EF4-FFF2-40B4-BE49-F238E27FC236}">
                <a16:creationId xmlns:a16="http://schemas.microsoft.com/office/drawing/2014/main" id="{E0ED5DCB-270C-690A-4D67-933105DF5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291" y="1580781"/>
            <a:ext cx="1440000" cy="1440000"/>
          </a:xfrm>
          <a:prstGeom prst="rect">
            <a:avLst/>
          </a:prstGeom>
        </p:spPr>
      </p:pic>
      <p:pic>
        <p:nvPicPr>
          <p:cNvPr id="18" name="Immagine 17">
            <a:extLst>
              <a:ext uri="{FF2B5EF4-FFF2-40B4-BE49-F238E27FC236}">
                <a16:creationId xmlns:a16="http://schemas.microsoft.com/office/drawing/2014/main" id="{C7D34A1B-FD09-53A7-A17A-C2B7469D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310" y="1580781"/>
            <a:ext cx="1440000" cy="1440000"/>
          </a:xfrm>
          <a:prstGeom prst="rect">
            <a:avLst/>
          </a:prstGeom>
        </p:spPr>
      </p:pic>
      <p:cxnSp>
        <p:nvCxnSpPr>
          <p:cNvPr id="6" name="Connettore diritto 5">
            <a:extLst>
              <a:ext uri="{FF2B5EF4-FFF2-40B4-BE49-F238E27FC236}">
                <a16:creationId xmlns:a16="http://schemas.microsoft.com/office/drawing/2014/main" id="{06DF6451-5180-1825-698F-3678E0F1F86C}"/>
              </a:ext>
            </a:extLst>
          </p:cNvPr>
          <p:cNvCxnSpPr/>
          <p:nvPr/>
        </p:nvCxnSpPr>
        <p:spPr>
          <a:xfrm>
            <a:off x="6299200" y="3139440"/>
            <a:ext cx="0" cy="3474720"/>
          </a:xfrm>
          <a:prstGeom prst="line">
            <a:avLst/>
          </a:prstGeom>
          <a:ln>
            <a:solidFill>
              <a:srgbClr val="926151"/>
            </a:solidFill>
          </a:ln>
        </p:spPr>
        <p:style>
          <a:lnRef idx="3">
            <a:schemeClr val="dk1"/>
          </a:lnRef>
          <a:fillRef idx="0">
            <a:schemeClr val="dk1"/>
          </a:fillRef>
          <a:effectRef idx="2">
            <a:schemeClr val="dk1"/>
          </a:effectRef>
          <a:fontRef idx="minor">
            <a:schemeClr val="tx1"/>
          </a:fontRef>
        </p:style>
      </p:cxnSp>
      <p:sp>
        <p:nvSpPr>
          <p:cNvPr id="15" name="CasellaDiTesto 14">
            <a:extLst>
              <a:ext uri="{FF2B5EF4-FFF2-40B4-BE49-F238E27FC236}">
                <a16:creationId xmlns:a16="http://schemas.microsoft.com/office/drawing/2014/main" id="{45109095-D6BC-6098-701A-D6825D2AB4C7}"/>
              </a:ext>
            </a:extLst>
          </p:cNvPr>
          <p:cNvSpPr txBox="1"/>
          <p:nvPr/>
        </p:nvSpPr>
        <p:spPr>
          <a:xfrm>
            <a:off x="163486" y="2908944"/>
            <a:ext cx="5324863" cy="1446550"/>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Pro</a:t>
            </a:r>
          </a:p>
          <a:p>
            <a:pPr marL="342900" indent="-342900" algn="ctr">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Facilità nella navigazione del sito</a:t>
            </a:r>
            <a:endParaRPr lang="it-IT" sz="1200" dirty="0">
              <a:solidFill>
                <a:srgbClr val="926151"/>
              </a:solidFill>
              <a:latin typeface="Times New Roman" panose="02020603050405020304" pitchFamily="18" charset="0"/>
              <a:cs typeface="Times New Roman" panose="02020603050405020304" pitchFamily="18" charset="0"/>
            </a:endParaRPr>
          </a:p>
        </p:txBody>
      </p:sp>
      <p:sp>
        <p:nvSpPr>
          <p:cNvPr id="17" name="CasellaDiTesto 16">
            <a:extLst>
              <a:ext uri="{FF2B5EF4-FFF2-40B4-BE49-F238E27FC236}">
                <a16:creationId xmlns:a16="http://schemas.microsoft.com/office/drawing/2014/main" id="{0E7694EA-EBCB-48AE-D95A-5630D87FF02E}"/>
              </a:ext>
            </a:extLst>
          </p:cNvPr>
          <p:cNvSpPr txBox="1"/>
          <p:nvPr/>
        </p:nvSpPr>
        <p:spPr>
          <a:xfrm>
            <a:off x="6583169" y="2910803"/>
            <a:ext cx="5324863" cy="2062103"/>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Contro</a:t>
            </a:r>
          </a:p>
          <a:p>
            <a:pPr algn="ctr"/>
            <a:endParaRPr lang="it-IT" sz="2000" dirty="0">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Interfaccia povera e poco intuitiva</a:t>
            </a: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Impossibilità di inserire skills e soft skills personali</a:t>
            </a:r>
          </a:p>
        </p:txBody>
      </p:sp>
    </p:spTree>
    <p:extLst>
      <p:ext uri="{BB962C8B-B14F-4D97-AF65-F5344CB8AC3E}">
        <p14:creationId xmlns:p14="http://schemas.microsoft.com/office/powerpoint/2010/main" val="3311863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7. Casi d’uso</a:t>
            </a:r>
          </a:p>
        </p:txBody>
      </p:sp>
      <p:pic>
        <p:nvPicPr>
          <p:cNvPr id="18" name="Immagine 17">
            <a:extLst>
              <a:ext uri="{FF2B5EF4-FFF2-40B4-BE49-F238E27FC236}">
                <a16:creationId xmlns:a16="http://schemas.microsoft.com/office/drawing/2014/main" id="{C7D34A1B-FD09-53A7-A17A-C2B7469D6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310" y="7250061"/>
            <a:ext cx="1440000" cy="1440000"/>
          </a:xfrm>
          <a:prstGeom prst="rect">
            <a:avLst/>
          </a:prstGeom>
        </p:spPr>
      </p:pic>
      <p:cxnSp>
        <p:nvCxnSpPr>
          <p:cNvPr id="6" name="Connettore diritto 5">
            <a:extLst>
              <a:ext uri="{FF2B5EF4-FFF2-40B4-BE49-F238E27FC236}">
                <a16:creationId xmlns:a16="http://schemas.microsoft.com/office/drawing/2014/main" id="{06DF6451-5180-1825-698F-3678E0F1F86C}"/>
              </a:ext>
            </a:extLst>
          </p:cNvPr>
          <p:cNvCxnSpPr/>
          <p:nvPr/>
        </p:nvCxnSpPr>
        <p:spPr>
          <a:xfrm>
            <a:off x="6299200" y="8808720"/>
            <a:ext cx="0" cy="3474720"/>
          </a:xfrm>
          <a:prstGeom prst="line">
            <a:avLst/>
          </a:prstGeom>
          <a:ln>
            <a:solidFill>
              <a:srgbClr val="926151"/>
            </a:solidFill>
          </a:ln>
        </p:spPr>
        <p:style>
          <a:lnRef idx="3">
            <a:schemeClr val="dk1"/>
          </a:lnRef>
          <a:fillRef idx="0">
            <a:schemeClr val="dk1"/>
          </a:fillRef>
          <a:effectRef idx="2">
            <a:schemeClr val="dk1"/>
          </a:effectRef>
          <a:fontRef idx="minor">
            <a:schemeClr val="tx1"/>
          </a:fontRef>
        </p:style>
      </p:cxnSp>
      <p:sp>
        <p:nvSpPr>
          <p:cNvPr id="15" name="CasellaDiTesto 14">
            <a:extLst>
              <a:ext uri="{FF2B5EF4-FFF2-40B4-BE49-F238E27FC236}">
                <a16:creationId xmlns:a16="http://schemas.microsoft.com/office/drawing/2014/main" id="{45109095-D6BC-6098-701A-D6825D2AB4C7}"/>
              </a:ext>
            </a:extLst>
          </p:cNvPr>
          <p:cNvSpPr txBox="1"/>
          <p:nvPr/>
        </p:nvSpPr>
        <p:spPr>
          <a:xfrm>
            <a:off x="163486" y="8578224"/>
            <a:ext cx="5324863" cy="1446550"/>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Pro</a:t>
            </a:r>
          </a:p>
          <a:p>
            <a:pPr marL="342900" indent="-342900" algn="ctr">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Facilità nella navigazione del sito</a:t>
            </a:r>
            <a:endParaRPr lang="it-IT" sz="1200" dirty="0">
              <a:solidFill>
                <a:srgbClr val="926151"/>
              </a:solidFill>
              <a:latin typeface="Times New Roman" panose="02020603050405020304" pitchFamily="18" charset="0"/>
              <a:cs typeface="Times New Roman" panose="02020603050405020304" pitchFamily="18" charset="0"/>
            </a:endParaRPr>
          </a:p>
        </p:txBody>
      </p:sp>
      <p:sp>
        <p:nvSpPr>
          <p:cNvPr id="17" name="CasellaDiTesto 16">
            <a:extLst>
              <a:ext uri="{FF2B5EF4-FFF2-40B4-BE49-F238E27FC236}">
                <a16:creationId xmlns:a16="http://schemas.microsoft.com/office/drawing/2014/main" id="{0E7694EA-EBCB-48AE-D95A-5630D87FF02E}"/>
              </a:ext>
            </a:extLst>
          </p:cNvPr>
          <p:cNvSpPr txBox="1"/>
          <p:nvPr/>
        </p:nvSpPr>
        <p:spPr>
          <a:xfrm>
            <a:off x="6583169" y="8580083"/>
            <a:ext cx="5324863" cy="2062103"/>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Contro</a:t>
            </a:r>
          </a:p>
          <a:p>
            <a:pPr algn="ctr"/>
            <a:endParaRPr lang="it-IT" sz="2000" dirty="0">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Interfaccia povera e poco intuitiva</a:t>
            </a:r>
          </a:p>
          <a:p>
            <a:pPr marL="342900" indent="-342900" algn="ctr">
              <a:buFont typeface="Arial" panose="020B0604020202020204" pitchFamily="34" charset="0"/>
              <a:buChar char="•"/>
            </a:pPr>
            <a:r>
              <a:rPr lang="it-IT" sz="2000" dirty="0">
                <a:latin typeface="Times New Roman" panose="02020603050405020304" pitchFamily="18" charset="0"/>
                <a:cs typeface="Times New Roman" panose="02020603050405020304" pitchFamily="18" charset="0"/>
              </a:rPr>
              <a:t>Impossibilità di inserire skills e soft skills personali</a:t>
            </a:r>
          </a:p>
        </p:txBody>
      </p:sp>
      <p:graphicFrame>
        <p:nvGraphicFramePr>
          <p:cNvPr id="2" name="Tabella 1">
            <a:extLst>
              <a:ext uri="{FF2B5EF4-FFF2-40B4-BE49-F238E27FC236}">
                <a16:creationId xmlns:a16="http://schemas.microsoft.com/office/drawing/2014/main" id="{D43B28EF-98F1-668A-6013-E0B13412E5C9}"/>
              </a:ext>
            </a:extLst>
          </p:cNvPr>
          <p:cNvGraphicFramePr>
            <a:graphicFrameLocks noGrp="1"/>
          </p:cNvGraphicFramePr>
          <p:nvPr>
            <p:extLst>
              <p:ext uri="{D42A27DB-BD31-4B8C-83A1-F6EECF244321}">
                <p14:modId xmlns:p14="http://schemas.microsoft.com/office/powerpoint/2010/main" val="1502018952"/>
              </p:ext>
            </p:extLst>
          </p:nvPr>
        </p:nvGraphicFramePr>
        <p:xfrm>
          <a:off x="3249154" y="2199088"/>
          <a:ext cx="5693692" cy="4385962"/>
        </p:xfrm>
        <a:graphic>
          <a:graphicData uri="http://schemas.openxmlformats.org/drawingml/2006/table">
            <a:tbl>
              <a:tblPr/>
              <a:tblGrid>
                <a:gridCol w="1900411">
                  <a:extLst>
                    <a:ext uri="{9D8B030D-6E8A-4147-A177-3AD203B41FA5}">
                      <a16:colId xmlns:a16="http://schemas.microsoft.com/office/drawing/2014/main" val="1797984940"/>
                    </a:ext>
                  </a:extLst>
                </a:gridCol>
                <a:gridCol w="1900411">
                  <a:extLst>
                    <a:ext uri="{9D8B030D-6E8A-4147-A177-3AD203B41FA5}">
                      <a16:colId xmlns:a16="http://schemas.microsoft.com/office/drawing/2014/main" val="145353630"/>
                    </a:ext>
                  </a:extLst>
                </a:gridCol>
                <a:gridCol w="1892870">
                  <a:extLst>
                    <a:ext uri="{9D8B030D-6E8A-4147-A177-3AD203B41FA5}">
                      <a16:colId xmlns:a16="http://schemas.microsoft.com/office/drawing/2014/main" val="3703474509"/>
                    </a:ext>
                  </a:extLst>
                </a:gridCol>
              </a:tblGrid>
              <a:tr h="301653">
                <a:tc>
                  <a:txBody>
                    <a:bodyPr/>
                    <a:lstStyle/>
                    <a:p>
                      <a:pPr algn="ctr" rtl="0" fontAlgn="base"/>
                      <a:r>
                        <a:rPr lang="it-IT" sz="1400" b="1" i="0">
                          <a:solidFill>
                            <a:srgbClr val="FFFFFF"/>
                          </a:solidFill>
                          <a:effectLst/>
                          <a:latin typeface="Times New Roman" panose="02020603050405020304" pitchFamily="18" charset="0"/>
                        </a:rPr>
                        <a:t>Task</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Candidatura ad un bando di selezione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3808922937"/>
                  </a:ext>
                </a:extLst>
              </a:tr>
              <a:tr h="301653">
                <a:tc>
                  <a:txBody>
                    <a:bodyPr/>
                    <a:lstStyle/>
                    <a:p>
                      <a:pPr algn="ctr" rtl="0" fontAlgn="base"/>
                      <a:r>
                        <a:rPr lang="it-IT" sz="1400" b="1" i="0">
                          <a:solidFill>
                            <a:srgbClr val="FFFFFF"/>
                          </a:solidFill>
                          <a:effectLst/>
                          <a:latin typeface="Times New Roman" panose="02020603050405020304" pitchFamily="18" charset="0"/>
                        </a:rPr>
                        <a:t>Personas</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Maria: Studente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3102359341"/>
                  </a:ext>
                </a:extLst>
              </a:tr>
              <a:tr h="452479">
                <a:tc>
                  <a:txBody>
                    <a:bodyPr/>
                    <a:lstStyle/>
                    <a:p>
                      <a:pPr algn="ctr" rtl="0" fontAlgn="base"/>
                      <a:r>
                        <a:rPr lang="it-IT" sz="1400" b="1" i="0">
                          <a:solidFill>
                            <a:srgbClr val="FFFFFF"/>
                          </a:solidFill>
                          <a:effectLst/>
                          <a:latin typeface="Times New Roman" panose="02020603050405020304" pitchFamily="18" charset="0"/>
                        </a:rPr>
                        <a:t>Descrizione</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Tramite l’esecuzione di questo task, lo studente potrà auto-candidarsi ad un bando di selezione indetto da un’azienda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975459978"/>
                  </a:ext>
                </a:extLst>
              </a:tr>
              <a:tr h="399690">
                <a:tc>
                  <a:txBody>
                    <a:bodyPr/>
                    <a:lstStyle/>
                    <a:p>
                      <a:pPr algn="ctr" rtl="0" fontAlgn="base"/>
                      <a:r>
                        <a:rPr lang="it-IT" sz="1400" b="1" i="0">
                          <a:solidFill>
                            <a:srgbClr val="FFFFFF"/>
                          </a:solidFill>
                          <a:effectLst/>
                          <a:latin typeface="Times New Roman" panose="02020603050405020304" pitchFamily="18" charset="0"/>
                        </a:rPr>
                        <a:t>Flusso degli Eventi</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a:txBody>
                    <a:bodyPr/>
                    <a:lstStyle/>
                    <a:p>
                      <a:pPr algn="ctr" rtl="0" fontAlgn="base"/>
                      <a:r>
                        <a:rPr lang="it-IT" sz="1200" b="1" i="0">
                          <a:solidFill>
                            <a:srgbClr val="000000"/>
                          </a:solidFill>
                          <a:effectLst/>
                          <a:latin typeface="Times New Roman" panose="02020603050405020304" pitchFamily="18" charset="0"/>
                        </a:rPr>
                        <a:t>Maria</a:t>
                      </a:r>
                      <a:r>
                        <a:rPr lang="it-IT" sz="1200" b="0" i="0">
                          <a:solidFill>
                            <a:srgbClr val="000000"/>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1" i="0">
                          <a:solidFill>
                            <a:srgbClr val="000000"/>
                          </a:solidFill>
                          <a:effectLst/>
                          <a:latin typeface="Times New Roman" panose="02020603050405020304" pitchFamily="18" charset="0"/>
                        </a:rPr>
                        <a:t>Sistema</a:t>
                      </a:r>
                      <a:r>
                        <a:rPr lang="it-IT" sz="1200" b="0" i="0">
                          <a:solidFill>
                            <a:srgbClr val="000000"/>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63087584"/>
                  </a:ext>
                </a:extLst>
              </a:tr>
              <a:tr h="995453">
                <a:tc rowSpan="3">
                  <a:txBody>
                    <a:bodyPr/>
                    <a:lstStyle/>
                    <a:p>
                      <a:pPr algn="ctr" rtl="0" fontAlgn="base"/>
                      <a:r>
                        <a:rPr lang="it-IT" sz="1100" b="0" i="0">
                          <a:solidFill>
                            <a:srgbClr val="FFFFFF"/>
                          </a:solidFill>
                          <a:effectLst/>
                          <a:latin typeface="Century Gothic" panose="020B0502020202020204" pitchFamily="34"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E0B936"/>
                      </a:solidFill>
                      <a:prstDash val="solid"/>
                      <a:round/>
                      <a:headEnd type="none" w="med" len="med"/>
                      <a:tailEnd type="none" w="med" len="med"/>
                    </a:lnB>
                    <a:solidFill>
                      <a:srgbClr val="BF8F00"/>
                    </a:solidFill>
                  </a:tcPr>
                </a:tc>
                <a:tc>
                  <a:txBody>
                    <a:bodyPr/>
                    <a:lstStyle/>
                    <a:p>
                      <a:pPr algn="ctr" rtl="0" fontAlgn="base"/>
                      <a:r>
                        <a:rPr lang="it-IT" sz="1200" b="0" i="0">
                          <a:effectLst/>
                          <a:latin typeface="Times New Roman" panose="02020603050405020304" pitchFamily="18" charset="0"/>
                        </a:rPr>
                        <a:t>1. Maria accede alla piattaforma inserendo le proprie credenziali di accesso. </a:t>
                      </a:r>
                      <a:endParaRPr lang="it-IT" sz="1800" b="0" i="0">
                        <a:effectLst/>
                      </a:endParaRPr>
                    </a:p>
                    <a:p>
                      <a:pPr algn="ctr" rtl="0" fontAlgn="base"/>
                      <a:r>
                        <a:rPr lang="it-IT" sz="1200" b="0" i="0">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2. Il sistema riconosce le credenziali e mostra la home page della piattaforma. </a:t>
                      </a:r>
                      <a:endParaRPr lang="it-IT" sz="1800" b="0" i="0">
                        <a:effectLst/>
                      </a:endParaRPr>
                    </a:p>
                    <a:p>
                      <a:pPr algn="ctr" rtl="0" fontAlgn="base"/>
                      <a:r>
                        <a:rPr lang="it-IT" sz="1200" b="0" i="0">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44515038"/>
                  </a:ext>
                </a:extLst>
              </a:tr>
              <a:tr h="633470">
                <a:tc vMerge="1">
                  <a:txBody>
                    <a:bodyPr/>
                    <a:lstStyle/>
                    <a:p>
                      <a:endParaRPr lang="it-IT"/>
                    </a:p>
                  </a:txBody>
                  <a:tcPr/>
                </a:tc>
                <a:tc>
                  <a:txBody>
                    <a:bodyPr/>
                    <a:lstStyle/>
                    <a:p>
                      <a:pPr algn="ctr" rtl="0" fontAlgn="base"/>
                      <a:r>
                        <a:rPr lang="it-IT" sz="1200" b="0" i="0">
                          <a:effectLst/>
                          <a:latin typeface="Times New Roman" panose="02020603050405020304" pitchFamily="18" charset="0"/>
                        </a:rPr>
                        <a:t>3. Maria clicca la sezione riguardante la lista dei bandi indetti dalle aziende.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1E8BCD"/>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4. Il sistema mostra una pagina con tutti i bandi delle aziende.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98247689"/>
                  </a:ext>
                </a:extLst>
              </a:tr>
              <a:tr h="633470">
                <a:tc vMerge="1">
                  <a:txBody>
                    <a:bodyPr/>
                    <a:lstStyle/>
                    <a:p>
                      <a:endParaRPr lang="it-IT"/>
                    </a:p>
                  </a:txBody>
                  <a:tcPr/>
                </a:tc>
                <a:tc>
                  <a:txBody>
                    <a:bodyPr/>
                    <a:lstStyle/>
                    <a:p>
                      <a:pPr algn="ctr" rtl="0" fontAlgn="base"/>
                      <a:r>
                        <a:rPr lang="it-IT" sz="1200" b="0" i="0">
                          <a:effectLst/>
                          <a:latin typeface="Times New Roman" panose="02020603050405020304" pitchFamily="18" charset="0"/>
                        </a:rPr>
                        <a:t>5. Maria clicca su un bando di suo interesse per leggerne i dettagli. </a:t>
                      </a:r>
                      <a:endParaRPr lang="it-IT" sz="1800" b="0" i="0">
                        <a:effectLst/>
                      </a:endParaRPr>
                    </a:p>
                  </a:txBody>
                  <a:tcPr marL="90496" marR="90496" marT="45248" marB="45248" anchor="ctr">
                    <a:lnL w="7620" cap="flat" cmpd="sng" algn="ctr">
                      <a:solidFill>
                        <a:srgbClr val="1E8BCD"/>
                      </a:solidFill>
                      <a:prstDash val="solid"/>
                      <a:round/>
                      <a:headEnd type="none" w="med" len="med"/>
                      <a:tailEnd type="none" w="med" len="med"/>
                    </a:lnL>
                    <a:lnR w="7620" cap="flat" cmpd="sng" algn="ctr">
                      <a:solidFill>
                        <a:srgbClr val="1E8BCD"/>
                      </a:solidFill>
                      <a:prstDash val="solid"/>
                      <a:round/>
                      <a:headEnd type="none" w="med" len="med"/>
                      <a:tailEnd type="none" w="med" len="med"/>
                    </a:lnR>
                    <a:lnT w="7620" cap="flat" cmpd="sng" algn="ctr">
                      <a:solidFill>
                        <a:srgbClr val="1E8BCD"/>
                      </a:solidFill>
                      <a:prstDash val="solid"/>
                      <a:round/>
                      <a:headEnd type="none" w="med" len="med"/>
                      <a:tailEnd type="none" w="med" len="med"/>
                    </a:lnT>
                    <a:lnB w="7620" cap="flat" cmpd="sng" algn="ctr">
                      <a:solidFill>
                        <a:srgbClr val="1E8BCD"/>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6. Il sistema mostra una pagina con i dettagli del bando. </a:t>
                      </a:r>
                      <a:endParaRPr lang="it-IT" sz="1800" b="0" i="0">
                        <a:effectLst/>
                      </a:endParaRPr>
                    </a:p>
                  </a:txBody>
                  <a:tcPr marL="90496" marR="90496" marT="45248" marB="45248" anchor="ctr">
                    <a:lnL w="7620" cap="flat" cmpd="sng" algn="ctr">
                      <a:solidFill>
                        <a:srgbClr val="1E8BCD"/>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12051077"/>
                  </a:ext>
                </a:extLst>
              </a:tr>
              <a:tr h="633470">
                <a:tc>
                  <a:txBody>
                    <a:bodyPr/>
                    <a:lstStyle/>
                    <a:p>
                      <a:pPr algn="ctr" rtl="0" fontAlgn="base"/>
                      <a:r>
                        <a:rPr lang="it-IT" sz="1100" b="0" i="0" dirty="0">
                          <a:solidFill>
                            <a:srgbClr val="FFFFFF"/>
                          </a:solidFill>
                          <a:effectLst/>
                          <a:latin typeface="Century Gothic" panose="020B0502020202020204" pitchFamily="34" charset="0"/>
                        </a:rPr>
                        <a:t> </a:t>
                      </a: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E0B936"/>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a:txBody>
                    <a:bodyPr/>
                    <a:lstStyle/>
                    <a:p>
                      <a:pPr algn="ctr" rtl="0" fontAlgn="base"/>
                      <a:r>
                        <a:rPr lang="it-IT" sz="1200" b="0" i="0">
                          <a:effectLst/>
                          <a:latin typeface="Times New Roman" panose="02020603050405020304" pitchFamily="18" charset="0"/>
                        </a:rPr>
                        <a:t>7. Maria clicca sul tasto per candidarsi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1E8BCD"/>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0" i="0" dirty="0">
                          <a:effectLst/>
                          <a:latin typeface="Times New Roman" panose="02020603050405020304" pitchFamily="18" charset="0"/>
                        </a:rPr>
                        <a:t>8. Il sistema mostra una schermata con un avviso di avvenuta candidatura. </a:t>
                      </a:r>
                      <a:endParaRPr lang="it-IT" sz="1800" b="0" i="0" dirty="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118881"/>
                  </a:ext>
                </a:extLst>
              </a:tr>
            </a:tbl>
          </a:graphicData>
        </a:graphic>
      </p:graphicFrame>
      <p:sp>
        <p:nvSpPr>
          <p:cNvPr id="12" name="CasellaDiTesto 11">
            <a:extLst>
              <a:ext uri="{FF2B5EF4-FFF2-40B4-BE49-F238E27FC236}">
                <a16:creationId xmlns:a16="http://schemas.microsoft.com/office/drawing/2014/main" id="{A9BEE236-FA41-0494-C352-3DE1A6E729C6}"/>
              </a:ext>
            </a:extLst>
          </p:cNvPr>
          <p:cNvSpPr txBox="1"/>
          <p:nvPr/>
        </p:nvSpPr>
        <p:spPr>
          <a:xfrm>
            <a:off x="684665" y="1533596"/>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Candidatura ad un bando di selezione (Studente)</a:t>
            </a:r>
          </a:p>
        </p:txBody>
      </p:sp>
    </p:spTree>
    <p:extLst>
      <p:ext uri="{BB962C8B-B14F-4D97-AF65-F5344CB8AC3E}">
        <p14:creationId xmlns:p14="http://schemas.microsoft.com/office/powerpoint/2010/main" val="21426476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7. Casi d’uso</a:t>
            </a:r>
          </a:p>
        </p:txBody>
      </p:sp>
      <p:graphicFrame>
        <p:nvGraphicFramePr>
          <p:cNvPr id="2" name="Tabella 1">
            <a:extLst>
              <a:ext uri="{FF2B5EF4-FFF2-40B4-BE49-F238E27FC236}">
                <a16:creationId xmlns:a16="http://schemas.microsoft.com/office/drawing/2014/main" id="{D43B28EF-98F1-668A-6013-E0B13412E5C9}"/>
              </a:ext>
            </a:extLst>
          </p:cNvPr>
          <p:cNvGraphicFramePr>
            <a:graphicFrameLocks noGrp="1"/>
          </p:cNvGraphicFramePr>
          <p:nvPr>
            <p:extLst>
              <p:ext uri="{D42A27DB-BD31-4B8C-83A1-F6EECF244321}">
                <p14:modId xmlns:p14="http://schemas.microsoft.com/office/powerpoint/2010/main" val="3361302164"/>
              </p:ext>
            </p:extLst>
          </p:nvPr>
        </p:nvGraphicFramePr>
        <p:xfrm>
          <a:off x="3249153" y="8089163"/>
          <a:ext cx="5693692" cy="4385962"/>
        </p:xfrm>
        <a:graphic>
          <a:graphicData uri="http://schemas.openxmlformats.org/drawingml/2006/table">
            <a:tbl>
              <a:tblPr/>
              <a:tblGrid>
                <a:gridCol w="1900411">
                  <a:extLst>
                    <a:ext uri="{9D8B030D-6E8A-4147-A177-3AD203B41FA5}">
                      <a16:colId xmlns:a16="http://schemas.microsoft.com/office/drawing/2014/main" val="1797984940"/>
                    </a:ext>
                  </a:extLst>
                </a:gridCol>
                <a:gridCol w="1900411">
                  <a:extLst>
                    <a:ext uri="{9D8B030D-6E8A-4147-A177-3AD203B41FA5}">
                      <a16:colId xmlns:a16="http://schemas.microsoft.com/office/drawing/2014/main" val="145353630"/>
                    </a:ext>
                  </a:extLst>
                </a:gridCol>
                <a:gridCol w="1892870">
                  <a:extLst>
                    <a:ext uri="{9D8B030D-6E8A-4147-A177-3AD203B41FA5}">
                      <a16:colId xmlns:a16="http://schemas.microsoft.com/office/drawing/2014/main" val="3703474509"/>
                    </a:ext>
                  </a:extLst>
                </a:gridCol>
              </a:tblGrid>
              <a:tr h="301653">
                <a:tc>
                  <a:txBody>
                    <a:bodyPr/>
                    <a:lstStyle/>
                    <a:p>
                      <a:pPr algn="ctr" rtl="0" fontAlgn="base"/>
                      <a:r>
                        <a:rPr lang="it-IT" sz="1400" b="1" i="0">
                          <a:solidFill>
                            <a:srgbClr val="FFFFFF"/>
                          </a:solidFill>
                          <a:effectLst/>
                          <a:latin typeface="Times New Roman" panose="02020603050405020304" pitchFamily="18" charset="0"/>
                        </a:rPr>
                        <a:t>Task</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Candidatura ad un bando di selezione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3808922937"/>
                  </a:ext>
                </a:extLst>
              </a:tr>
              <a:tr h="301653">
                <a:tc>
                  <a:txBody>
                    <a:bodyPr/>
                    <a:lstStyle/>
                    <a:p>
                      <a:pPr algn="ctr" rtl="0" fontAlgn="base"/>
                      <a:r>
                        <a:rPr lang="it-IT" sz="1400" b="1" i="0">
                          <a:solidFill>
                            <a:srgbClr val="FFFFFF"/>
                          </a:solidFill>
                          <a:effectLst/>
                          <a:latin typeface="Times New Roman" panose="02020603050405020304" pitchFamily="18" charset="0"/>
                        </a:rPr>
                        <a:t>Personas</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Maria: Studente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3102359341"/>
                  </a:ext>
                </a:extLst>
              </a:tr>
              <a:tr h="452479">
                <a:tc>
                  <a:txBody>
                    <a:bodyPr/>
                    <a:lstStyle/>
                    <a:p>
                      <a:pPr algn="ctr" rtl="0" fontAlgn="base"/>
                      <a:r>
                        <a:rPr lang="it-IT" sz="1400" b="1" i="0" dirty="0">
                          <a:solidFill>
                            <a:srgbClr val="FFFFFF"/>
                          </a:solidFill>
                          <a:effectLst/>
                          <a:latin typeface="Times New Roman" panose="02020603050405020304" pitchFamily="18" charset="0"/>
                        </a:rPr>
                        <a:t>Descrizione</a:t>
                      </a:r>
                      <a:r>
                        <a:rPr lang="it-IT" sz="1400" b="0" i="0" dirty="0">
                          <a:solidFill>
                            <a:srgbClr val="FFFFFF"/>
                          </a:solidFill>
                          <a:effectLst/>
                          <a:latin typeface="Times New Roman" panose="02020603050405020304" pitchFamily="18" charset="0"/>
                        </a:rPr>
                        <a:t>  </a:t>
                      </a:r>
                      <a:endParaRPr lang="it-IT" sz="1800" b="0" i="0" dirty="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Tramite l’esecuzione di questo task, lo studente potrà auto-candidarsi ad un bando di selezione indetto da un’azienda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975459978"/>
                  </a:ext>
                </a:extLst>
              </a:tr>
              <a:tr h="399690">
                <a:tc>
                  <a:txBody>
                    <a:bodyPr/>
                    <a:lstStyle/>
                    <a:p>
                      <a:pPr algn="ctr" rtl="0" fontAlgn="base"/>
                      <a:r>
                        <a:rPr lang="it-IT" sz="1400" b="1" i="0">
                          <a:solidFill>
                            <a:srgbClr val="FFFFFF"/>
                          </a:solidFill>
                          <a:effectLst/>
                          <a:latin typeface="Times New Roman" panose="02020603050405020304" pitchFamily="18" charset="0"/>
                        </a:rPr>
                        <a:t>Flusso degli Eventi</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a:txBody>
                    <a:bodyPr/>
                    <a:lstStyle/>
                    <a:p>
                      <a:pPr algn="ctr" rtl="0" fontAlgn="base"/>
                      <a:r>
                        <a:rPr lang="it-IT" sz="1200" b="1" i="0">
                          <a:solidFill>
                            <a:srgbClr val="000000"/>
                          </a:solidFill>
                          <a:effectLst/>
                          <a:latin typeface="Times New Roman" panose="02020603050405020304" pitchFamily="18" charset="0"/>
                        </a:rPr>
                        <a:t>Maria</a:t>
                      </a:r>
                      <a:r>
                        <a:rPr lang="it-IT" sz="1200" b="0" i="0">
                          <a:solidFill>
                            <a:srgbClr val="000000"/>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1" i="0">
                          <a:solidFill>
                            <a:srgbClr val="000000"/>
                          </a:solidFill>
                          <a:effectLst/>
                          <a:latin typeface="Times New Roman" panose="02020603050405020304" pitchFamily="18" charset="0"/>
                        </a:rPr>
                        <a:t>Sistema</a:t>
                      </a:r>
                      <a:r>
                        <a:rPr lang="it-IT" sz="1200" b="0" i="0">
                          <a:solidFill>
                            <a:srgbClr val="000000"/>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63087584"/>
                  </a:ext>
                </a:extLst>
              </a:tr>
              <a:tr h="995453">
                <a:tc rowSpan="3">
                  <a:txBody>
                    <a:bodyPr/>
                    <a:lstStyle/>
                    <a:p>
                      <a:pPr algn="ctr" rtl="0" fontAlgn="base"/>
                      <a:r>
                        <a:rPr lang="it-IT" sz="1100" b="0" i="0">
                          <a:solidFill>
                            <a:srgbClr val="FFFFFF"/>
                          </a:solidFill>
                          <a:effectLst/>
                          <a:latin typeface="Century Gothic" panose="020B0502020202020204" pitchFamily="34"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E0B936"/>
                      </a:solidFill>
                      <a:prstDash val="solid"/>
                      <a:round/>
                      <a:headEnd type="none" w="med" len="med"/>
                      <a:tailEnd type="none" w="med" len="med"/>
                    </a:lnB>
                    <a:solidFill>
                      <a:srgbClr val="BF8F00"/>
                    </a:solidFill>
                  </a:tcPr>
                </a:tc>
                <a:tc>
                  <a:txBody>
                    <a:bodyPr/>
                    <a:lstStyle/>
                    <a:p>
                      <a:pPr algn="ctr" rtl="0" fontAlgn="base"/>
                      <a:r>
                        <a:rPr lang="it-IT" sz="1200" b="0" i="0">
                          <a:effectLst/>
                          <a:latin typeface="Times New Roman" panose="02020603050405020304" pitchFamily="18" charset="0"/>
                        </a:rPr>
                        <a:t>1. Maria accede alla piattaforma inserendo le proprie credenziali di accesso. </a:t>
                      </a:r>
                      <a:endParaRPr lang="it-IT" sz="1800" b="0" i="0">
                        <a:effectLst/>
                      </a:endParaRPr>
                    </a:p>
                    <a:p>
                      <a:pPr algn="ctr" rtl="0" fontAlgn="base"/>
                      <a:r>
                        <a:rPr lang="it-IT" sz="1200" b="0" i="0">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2. Il sistema riconosce le credenziali e mostra la home page della piattaforma. </a:t>
                      </a:r>
                      <a:endParaRPr lang="it-IT" sz="1800" b="0" i="0">
                        <a:effectLst/>
                      </a:endParaRPr>
                    </a:p>
                    <a:p>
                      <a:pPr algn="ctr" rtl="0" fontAlgn="base"/>
                      <a:r>
                        <a:rPr lang="it-IT" sz="1200" b="0" i="0">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44515038"/>
                  </a:ext>
                </a:extLst>
              </a:tr>
              <a:tr h="633470">
                <a:tc vMerge="1">
                  <a:txBody>
                    <a:bodyPr/>
                    <a:lstStyle/>
                    <a:p>
                      <a:endParaRPr lang="it-IT"/>
                    </a:p>
                  </a:txBody>
                  <a:tcPr/>
                </a:tc>
                <a:tc>
                  <a:txBody>
                    <a:bodyPr/>
                    <a:lstStyle/>
                    <a:p>
                      <a:pPr algn="ctr" rtl="0" fontAlgn="base"/>
                      <a:r>
                        <a:rPr lang="it-IT" sz="1200" b="0" i="0">
                          <a:effectLst/>
                          <a:latin typeface="Times New Roman" panose="02020603050405020304" pitchFamily="18" charset="0"/>
                        </a:rPr>
                        <a:t>3. Maria clicca la sezione riguardante la lista dei bandi indetti dalle aziende.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1E8BCD"/>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4. Il sistema mostra una pagina con tutti i bandi delle aziende.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98247689"/>
                  </a:ext>
                </a:extLst>
              </a:tr>
              <a:tr h="633470">
                <a:tc vMerge="1">
                  <a:txBody>
                    <a:bodyPr/>
                    <a:lstStyle/>
                    <a:p>
                      <a:endParaRPr lang="it-IT"/>
                    </a:p>
                  </a:txBody>
                  <a:tcPr/>
                </a:tc>
                <a:tc>
                  <a:txBody>
                    <a:bodyPr/>
                    <a:lstStyle/>
                    <a:p>
                      <a:pPr algn="ctr" rtl="0" fontAlgn="base"/>
                      <a:r>
                        <a:rPr lang="it-IT" sz="1200" b="0" i="0">
                          <a:effectLst/>
                          <a:latin typeface="Times New Roman" panose="02020603050405020304" pitchFamily="18" charset="0"/>
                        </a:rPr>
                        <a:t>5. Maria clicca su un bando di suo interesse per leggerne i dettagli. </a:t>
                      </a:r>
                      <a:endParaRPr lang="it-IT" sz="1800" b="0" i="0">
                        <a:effectLst/>
                      </a:endParaRPr>
                    </a:p>
                  </a:txBody>
                  <a:tcPr marL="90496" marR="90496" marT="45248" marB="45248" anchor="ctr">
                    <a:lnL w="7620" cap="flat" cmpd="sng" algn="ctr">
                      <a:solidFill>
                        <a:srgbClr val="1E8BCD"/>
                      </a:solidFill>
                      <a:prstDash val="solid"/>
                      <a:round/>
                      <a:headEnd type="none" w="med" len="med"/>
                      <a:tailEnd type="none" w="med" len="med"/>
                    </a:lnL>
                    <a:lnR w="7620" cap="flat" cmpd="sng" algn="ctr">
                      <a:solidFill>
                        <a:srgbClr val="1E8BCD"/>
                      </a:solidFill>
                      <a:prstDash val="solid"/>
                      <a:round/>
                      <a:headEnd type="none" w="med" len="med"/>
                      <a:tailEnd type="none" w="med" len="med"/>
                    </a:lnR>
                    <a:lnT w="7620" cap="flat" cmpd="sng" algn="ctr">
                      <a:solidFill>
                        <a:srgbClr val="1E8BCD"/>
                      </a:solidFill>
                      <a:prstDash val="solid"/>
                      <a:round/>
                      <a:headEnd type="none" w="med" len="med"/>
                      <a:tailEnd type="none" w="med" len="med"/>
                    </a:lnT>
                    <a:lnB w="7620" cap="flat" cmpd="sng" algn="ctr">
                      <a:solidFill>
                        <a:srgbClr val="1E8BCD"/>
                      </a:solidFill>
                      <a:prstDash val="solid"/>
                      <a:round/>
                      <a:headEnd type="none" w="med" len="med"/>
                      <a:tailEnd type="none" w="med" len="med"/>
                    </a:lnB>
                    <a:solidFill>
                      <a:srgbClr val="FFFFFF"/>
                    </a:solidFill>
                  </a:tcPr>
                </a:tc>
                <a:tc>
                  <a:txBody>
                    <a:bodyPr/>
                    <a:lstStyle/>
                    <a:p>
                      <a:pPr algn="ctr" rtl="0" fontAlgn="base"/>
                      <a:r>
                        <a:rPr lang="it-IT" sz="1200" b="0" i="0" dirty="0">
                          <a:effectLst/>
                          <a:latin typeface="Times New Roman" panose="02020603050405020304" pitchFamily="18" charset="0"/>
                        </a:rPr>
                        <a:t>6. Il sistema mostra una pagina con i dettagli del bando. </a:t>
                      </a:r>
                      <a:endParaRPr lang="it-IT" sz="1800" b="0" i="0" dirty="0">
                        <a:effectLst/>
                      </a:endParaRPr>
                    </a:p>
                  </a:txBody>
                  <a:tcPr marL="90496" marR="90496" marT="45248" marB="45248" anchor="ctr">
                    <a:lnL w="7620" cap="flat" cmpd="sng" algn="ctr">
                      <a:solidFill>
                        <a:srgbClr val="1E8BCD"/>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12051077"/>
                  </a:ext>
                </a:extLst>
              </a:tr>
              <a:tr h="633470">
                <a:tc>
                  <a:txBody>
                    <a:bodyPr/>
                    <a:lstStyle/>
                    <a:p>
                      <a:pPr algn="ctr" rtl="0" fontAlgn="base"/>
                      <a:r>
                        <a:rPr lang="it-IT" sz="1100" b="0" i="0" dirty="0">
                          <a:solidFill>
                            <a:srgbClr val="FFFFFF"/>
                          </a:solidFill>
                          <a:effectLst/>
                          <a:latin typeface="Century Gothic" panose="020B0502020202020204" pitchFamily="34" charset="0"/>
                        </a:rPr>
                        <a:t> </a:t>
                      </a: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E0B936"/>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a:txBody>
                    <a:bodyPr/>
                    <a:lstStyle/>
                    <a:p>
                      <a:pPr algn="ctr" rtl="0" fontAlgn="base"/>
                      <a:r>
                        <a:rPr lang="it-IT" sz="1200" b="0" i="0">
                          <a:effectLst/>
                          <a:latin typeface="Times New Roman" panose="02020603050405020304" pitchFamily="18" charset="0"/>
                        </a:rPr>
                        <a:t>7. Maria clicca sul tasto per candidarsi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1E8BCD"/>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0" i="0" dirty="0">
                          <a:effectLst/>
                          <a:latin typeface="Times New Roman" panose="02020603050405020304" pitchFamily="18" charset="0"/>
                        </a:rPr>
                        <a:t>8. Il sistema mostra una schermata con un avviso di avvenuta candidatura. </a:t>
                      </a:r>
                      <a:endParaRPr lang="it-IT" sz="1800" b="0" i="0" dirty="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118881"/>
                  </a:ext>
                </a:extLst>
              </a:tr>
            </a:tbl>
          </a:graphicData>
        </a:graphic>
      </p:graphicFrame>
      <p:sp>
        <p:nvSpPr>
          <p:cNvPr id="12" name="CasellaDiTesto 11">
            <a:extLst>
              <a:ext uri="{FF2B5EF4-FFF2-40B4-BE49-F238E27FC236}">
                <a16:creationId xmlns:a16="http://schemas.microsoft.com/office/drawing/2014/main" id="{A9BEE236-FA41-0494-C352-3DE1A6E729C6}"/>
              </a:ext>
            </a:extLst>
          </p:cNvPr>
          <p:cNvSpPr txBox="1"/>
          <p:nvPr/>
        </p:nvSpPr>
        <p:spPr>
          <a:xfrm>
            <a:off x="684665" y="7202876"/>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Candidatura ad un bando di selezione (Studente)</a:t>
            </a:r>
          </a:p>
        </p:txBody>
      </p:sp>
      <p:graphicFrame>
        <p:nvGraphicFramePr>
          <p:cNvPr id="3" name="Tabella 2">
            <a:extLst>
              <a:ext uri="{FF2B5EF4-FFF2-40B4-BE49-F238E27FC236}">
                <a16:creationId xmlns:a16="http://schemas.microsoft.com/office/drawing/2014/main" id="{B537A9F0-6E75-A731-145C-03E50E6708FA}"/>
              </a:ext>
            </a:extLst>
          </p:cNvPr>
          <p:cNvGraphicFramePr>
            <a:graphicFrameLocks noGrp="1"/>
          </p:cNvGraphicFramePr>
          <p:nvPr>
            <p:extLst>
              <p:ext uri="{D42A27DB-BD31-4B8C-83A1-F6EECF244321}">
                <p14:modId xmlns:p14="http://schemas.microsoft.com/office/powerpoint/2010/main" val="294236985"/>
              </p:ext>
            </p:extLst>
          </p:nvPr>
        </p:nvGraphicFramePr>
        <p:xfrm>
          <a:off x="3249153" y="2151548"/>
          <a:ext cx="5693692" cy="4385962"/>
        </p:xfrm>
        <a:graphic>
          <a:graphicData uri="http://schemas.openxmlformats.org/drawingml/2006/table">
            <a:tbl>
              <a:tblPr/>
              <a:tblGrid>
                <a:gridCol w="1900411">
                  <a:extLst>
                    <a:ext uri="{9D8B030D-6E8A-4147-A177-3AD203B41FA5}">
                      <a16:colId xmlns:a16="http://schemas.microsoft.com/office/drawing/2014/main" val="478208921"/>
                    </a:ext>
                  </a:extLst>
                </a:gridCol>
                <a:gridCol w="1900411">
                  <a:extLst>
                    <a:ext uri="{9D8B030D-6E8A-4147-A177-3AD203B41FA5}">
                      <a16:colId xmlns:a16="http://schemas.microsoft.com/office/drawing/2014/main" val="2223324534"/>
                    </a:ext>
                  </a:extLst>
                </a:gridCol>
                <a:gridCol w="1892870">
                  <a:extLst>
                    <a:ext uri="{9D8B030D-6E8A-4147-A177-3AD203B41FA5}">
                      <a16:colId xmlns:a16="http://schemas.microsoft.com/office/drawing/2014/main" val="827368437"/>
                    </a:ext>
                  </a:extLst>
                </a:gridCol>
              </a:tblGrid>
              <a:tr h="301653">
                <a:tc>
                  <a:txBody>
                    <a:bodyPr/>
                    <a:lstStyle/>
                    <a:p>
                      <a:pPr algn="ctr" rtl="0" fontAlgn="base"/>
                      <a:r>
                        <a:rPr lang="it-IT" sz="1400" b="1" i="0">
                          <a:solidFill>
                            <a:srgbClr val="FFFFFF"/>
                          </a:solidFill>
                          <a:effectLst/>
                          <a:latin typeface="Times New Roman" panose="02020603050405020304" pitchFamily="18" charset="0"/>
                        </a:rPr>
                        <a:t>Task</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dirty="0">
                          <a:solidFill>
                            <a:srgbClr val="000000"/>
                          </a:solidFill>
                          <a:effectLst/>
                          <a:latin typeface="Times New Roman" panose="02020603050405020304" pitchFamily="18" charset="0"/>
                        </a:rPr>
                        <a:t>Indizione di un bando di selezione  </a:t>
                      </a:r>
                      <a:endParaRPr lang="it-IT" sz="1800" b="0" i="0" dirty="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115934843"/>
                  </a:ext>
                </a:extLst>
              </a:tr>
              <a:tr h="301653">
                <a:tc>
                  <a:txBody>
                    <a:bodyPr/>
                    <a:lstStyle/>
                    <a:p>
                      <a:pPr algn="ctr" rtl="0" fontAlgn="base"/>
                      <a:r>
                        <a:rPr lang="it-IT" sz="1400" b="1" i="0">
                          <a:solidFill>
                            <a:srgbClr val="FFFFFF"/>
                          </a:solidFill>
                          <a:effectLst/>
                          <a:latin typeface="Times New Roman" panose="02020603050405020304" pitchFamily="18" charset="0"/>
                        </a:rPr>
                        <a:t>Personas</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Alberto: Human Resources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2407256307"/>
                  </a:ext>
                </a:extLst>
              </a:tr>
              <a:tr h="452479">
                <a:tc>
                  <a:txBody>
                    <a:bodyPr/>
                    <a:lstStyle/>
                    <a:p>
                      <a:pPr algn="ctr" rtl="0" fontAlgn="base"/>
                      <a:r>
                        <a:rPr lang="it-IT" sz="1400" b="1" i="0">
                          <a:solidFill>
                            <a:srgbClr val="FFFFFF"/>
                          </a:solidFill>
                          <a:effectLst/>
                          <a:latin typeface="Times New Roman" panose="02020603050405020304" pitchFamily="18" charset="0"/>
                        </a:rPr>
                        <a:t>Descrizione</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Tramite l’esecuzione di questo task, il personale del reparto HR crea un nuovo bando di selezione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267827045"/>
                  </a:ext>
                </a:extLst>
              </a:tr>
              <a:tr h="399690">
                <a:tc>
                  <a:txBody>
                    <a:bodyPr/>
                    <a:lstStyle/>
                    <a:p>
                      <a:pPr algn="ctr" rtl="0" fontAlgn="base"/>
                      <a:r>
                        <a:rPr lang="it-IT" sz="1400" b="1" i="0">
                          <a:solidFill>
                            <a:srgbClr val="FFFFFF"/>
                          </a:solidFill>
                          <a:effectLst/>
                          <a:latin typeface="Times New Roman" panose="02020603050405020304" pitchFamily="18" charset="0"/>
                        </a:rPr>
                        <a:t>Flusso degli Eventi</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a:txBody>
                    <a:bodyPr/>
                    <a:lstStyle/>
                    <a:p>
                      <a:pPr algn="ctr" rtl="0" fontAlgn="base"/>
                      <a:r>
                        <a:rPr lang="it-IT" sz="1200" b="1" i="0">
                          <a:solidFill>
                            <a:srgbClr val="000000"/>
                          </a:solidFill>
                          <a:effectLst/>
                          <a:latin typeface="Times New Roman" panose="02020603050405020304" pitchFamily="18" charset="0"/>
                        </a:rPr>
                        <a:t>Alberto</a:t>
                      </a:r>
                      <a:r>
                        <a:rPr lang="it-IT" sz="1200" b="0" i="0">
                          <a:solidFill>
                            <a:srgbClr val="000000"/>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1" i="0">
                          <a:solidFill>
                            <a:srgbClr val="000000"/>
                          </a:solidFill>
                          <a:effectLst/>
                          <a:latin typeface="Times New Roman" panose="02020603050405020304" pitchFamily="18" charset="0"/>
                        </a:rPr>
                        <a:t>Sistema</a:t>
                      </a:r>
                      <a:r>
                        <a:rPr lang="it-IT" sz="1200" b="0" i="0">
                          <a:solidFill>
                            <a:srgbClr val="000000"/>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78971941"/>
                  </a:ext>
                </a:extLst>
              </a:tr>
              <a:tr h="814462">
                <a:tc rowSpan="3">
                  <a:txBody>
                    <a:bodyPr/>
                    <a:lstStyle/>
                    <a:p>
                      <a:pPr algn="ctr" rtl="0" fontAlgn="base"/>
                      <a:r>
                        <a:rPr lang="it-IT" sz="1100" b="0" i="0">
                          <a:solidFill>
                            <a:srgbClr val="FFFFFF"/>
                          </a:solidFill>
                          <a:effectLst/>
                          <a:latin typeface="Century Gothic" panose="020B0502020202020204" pitchFamily="34"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203A6F"/>
                      </a:solidFill>
                      <a:prstDash val="solid"/>
                      <a:round/>
                      <a:headEnd type="none" w="med" len="med"/>
                      <a:tailEnd type="none" w="med" len="med"/>
                    </a:lnR>
                    <a:lnT w="762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BF8F00"/>
                    </a:solidFill>
                  </a:tcPr>
                </a:tc>
                <a:tc>
                  <a:txBody>
                    <a:bodyPr/>
                    <a:lstStyle/>
                    <a:p>
                      <a:pPr algn="ctr" rtl="0" fontAlgn="base"/>
                      <a:r>
                        <a:rPr lang="it-IT" sz="1200" b="0" i="0" dirty="0">
                          <a:effectLst/>
                          <a:latin typeface="Times New Roman" panose="02020603050405020304" pitchFamily="18" charset="0"/>
                        </a:rPr>
                        <a:t>1. Effettua il login alla piattaforma. </a:t>
                      </a:r>
                      <a:endParaRPr lang="it-IT" sz="1800" b="0" i="0" dirty="0">
                        <a:effectLst/>
                      </a:endParaRPr>
                    </a:p>
                    <a:p>
                      <a:pPr algn="ctr" rtl="0" fontAlgn="base"/>
                      <a:r>
                        <a:rPr lang="it-IT" sz="1200" b="0" i="0" dirty="0">
                          <a:effectLst/>
                          <a:latin typeface="Times New Roman" panose="02020603050405020304" pitchFamily="18" charset="0"/>
                        </a:rPr>
                        <a:t> </a:t>
                      </a:r>
                      <a:endParaRPr lang="it-IT" sz="1800" b="0" i="0" dirty="0">
                        <a:effectLst/>
                      </a:endParaRPr>
                    </a:p>
                  </a:txBody>
                  <a:tcPr marL="90496" marR="90496" marT="45248" marB="45248" anchor="ctr">
                    <a:lnL w="7620" cap="flat" cmpd="sng" algn="ctr">
                      <a:solidFill>
                        <a:srgbClr val="203A6F"/>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2. Verifica le credenziali e mostra la dashboard dedicata. </a:t>
                      </a:r>
                      <a:endParaRPr lang="it-IT" sz="1800" b="0" i="0">
                        <a:effectLst/>
                      </a:endParaRPr>
                    </a:p>
                    <a:p>
                      <a:pPr algn="ctr" rtl="0" fontAlgn="base"/>
                      <a:r>
                        <a:rPr lang="it-IT" sz="1200" b="0" i="0">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59403178"/>
                  </a:ext>
                </a:extLst>
              </a:tr>
              <a:tr h="633470">
                <a:tc vMerge="1">
                  <a:txBody>
                    <a:bodyPr/>
                    <a:lstStyle/>
                    <a:p>
                      <a:endParaRPr lang="it-IT"/>
                    </a:p>
                  </a:txBody>
                  <a:tcPr/>
                </a:tc>
                <a:tc>
                  <a:txBody>
                    <a:bodyPr/>
                    <a:lstStyle/>
                    <a:p>
                      <a:pPr algn="ctr" rtl="0" fontAlgn="base"/>
                      <a:r>
                        <a:rPr lang="it-IT" sz="1200" b="0" i="0">
                          <a:effectLst/>
                          <a:latin typeface="Times New Roman" panose="02020603050405020304" pitchFamily="18" charset="0"/>
                        </a:rPr>
                        <a:t>3.Sceglie tra le varie opzioni presenti in menù la voce “Nuovo Bando” </a:t>
                      </a:r>
                      <a:endParaRPr lang="it-IT" sz="1800" b="0" i="0">
                        <a:effectLst/>
                      </a:endParaRPr>
                    </a:p>
                  </a:txBody>
                  <a:tcPr marL="90496" marR="90496" marT="45248" marB="45248" anchor="ctr">
                    <a:lnL w="7620" cap="flat" cmpd="sng" algn="ctr">
                      <a:solidFill>
                        <a:srgbClr val="40866F"/>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40866F"/>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4. Genera il form che l’utente dovrà compilare per creare un nuovo profilo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7273791"/>
                  </a:ext>
                </a:extLst>
              </a:tr>
              <a:tr h="814462">
                <a:tc vMerge="1">
                  <a:txBody>
                    <a:bodyPr/>
                    <a:lstStyle/>
                    <a:p>
                      <a:endParaRPr lang="it-IT"/>
                    </a:p>
                  </a:txBody>
                  <a:tcPr/>
                </a:tc>
                <a:tc>
                  <a:txBody>
                    <a:bodyPr/>
                    <a:lstStyle/>
                    <a:p>
                      <a:pPr algn="ctr" rtl="0" fontAlgn="base"/>
                      <a:r>
                        <a:rPr lang="it-IT" sz="1200" b="0" i="0">
                          <a:effectLst/>
                          <a:latin typeface="Times New Roman" panose="02020603050405020304" pitchFamily="18" charset="0"/>
                        </a:rPr>
                        <a:t>5. Compila il form in tutte le sue parti e utilizza il comando per pubblicare il bando  </a:t>
                      </a:r>
                      <a:endParaRPr lang="it-IT" sz="1800" b="0" i="0">
                        <a:effectLst/>
                      </a:endParaRPr>
                    </a:p>
                  </a:txBody>
                  <a:tcPr marL="90496" marR="90496" marT="45248" marB="45248" anchor="ctr">
                    <a:lnL w="7620" cap="flat" cmpd="sng" algn="ctr">
                      <a:solidFill>
                        <a:srgbClr val="40866F"/>
                      </a:solidFill>
                      <a:prstDash val="solid"/>
                      <a:round/>
                      <a:headEnd type="none" w="med" len="med"/>
                      <a:tailEnd type="none" w="med" len="med"/>
                    </a:lnL>
                    <a:lnR w="7620" cap="flat" cmpd="sng" algn="ctr">
                      <a:solidFill>
                        <a:srgbClr val="A0A66F"/>
                      </a:solidFill>
                      <a:prstDash val="solid"/>
                      <a:round/>
                      <a:headEnd type="none" w="med" len="med"/>
                      <a:tailEnd type="none" w="med" len="med"/>
                    </a:lnR>
                    <a:lnT w="7620" cap="flat" cmpd="sng" algn="ctr">
                      <a:solidFill>
                        <a:srgbClr val="40866F"/>
                      </a:solidFill>
                      <a:prstDash val="solid"/>
                      <a:round/>
                      <a:headEnd type="none" w="med" len="med"/>
                      <a:tailEnd type="none" w="med" len="med"/>
                    </a:lnT>
                    <a:lnB w="7620" cap="flat" cmpd="sng" algn="ctr">
                      <a:solidFill>
                        <a:srgbClr val="C0AD6F"/>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6. Valida il form e chiede all’utente di confermare la creazione del bando </a:t>
                      </a:r>
                      <a:endParaRPr lang="it-IT" sz="1800" b="0" i="0">
                        <a:effectLst/>
                      </a:endParaRPr>
                    </a:p>
                  </a:txBody>
                  <a:tcPr marL="90496" marR="90496" marT="45248" marB="45248" anchor="ctr">
                    <a:lnL w="7620" cap="flat" cmpd="sng" algn="ctr">
                      <a:solidFill>
                        <a:srgbClr val="A0A66F"/>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1991516"/>
                  </a:ext>
                </a:extLst>
              </a:tr>
              <a:tr h="633470">
                <a:tc>
                  <a:txBody>
                    <a:bodyPr/>
                    <a:lstStyle/>
                    <a:p>
                      <a:pPr algn="ctr" rtl="0" fontAlgn="base"/>
                      <a:r>
                        <a:rPr lang="it-IT" sz="1100" b="0" i="0" dirty="0">
                          <a:solidFill>
                            <a:srgbClr val="FFFFFF"/>
                          </a:solidFill>
                          <a:effectLst/>
                          <a:latin typeface="Century Gothic" panose="020B0502020202020204" pitchFamily="34" charset="0"/>
                        </a:rPr>
                        <a:t> </a:t>
                      </a:r>
                    </a:p>
                  </a:txBody>
                  <a:tcPr marL="90496" marR="90496" marT="45248" marB="45248"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BF8F00"/>
                    </a:solidFill>
                  </a:tcPr>
                </a:tc>
                <a:tc>
                  <a:txBody>
                    <a:bodyPr/>
                    <a:lstStyle/>
                    <a:p>
                      <a:pPr algn="ctr" rtl="0" fontAlgn="base"/>
                      <a:r>
                        <a:rPr lang="it-IT" sz="1200" b="0" i="0">
                          <a:effectLst/>
                          <a:latin typeface="Times New Roman" panose="02020603050405020304" pitchFamily="18" charset="0"/>
                        </a:rPr>
                        <a:t>7. Esprime la propria volontà </a:t>
                      </a:r>
                      <a:endParaRPr lang="it-IT" sz="1800" b="0" i="0">
                        <a:effectLst/>
                      </a:endParaRPr>
                    </a:p>
                  </a:txBody>
                  <a:tcPr marL="90496" marR="90496" marT="45248" marB="45248" anchor="ctr">
                    <a:lnL w="6350" cap="flat" cmpd="sng" algn="ctr">
                      <a:solidFill>
                        <a:schemeClr val="tx1"/>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0AD6F"/>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0" i="0" dirty="0">
                          <a:effectLst/>
                          <a:latin typeface="Times New Roman" panose="02020603050405020304" pitchFamily="18" charset="0"/>
                        </a:rPr>
                        <a:t>8. Elabora la scelta dell’utente, mostra la lista dei bandi indetti. </a:t>
                      </a:r>
                      <a:endParaRPr lang="it-IT" sz="1800" b="0" i="0" dirty="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52093566"/>
                  </a:ext>
                </a:extLst>
              </a:tr>
            </a:tbl>
          </a:graphicData>
        </a:graphic>
      </p:graphicFrame>
      <p:sp>
        <p:nvSpPr>
          <p:cNvPr id="13" name="CasellaDiTesto 12">
            <a:extLst>
              <a:ext uri="{FF2B5EF4-FFF2-40B4-BE49-F238E27FC236}">
                <a16:creationId xmlns:a16="http://schemas.microsoft.com/office/drawing/2014/main" id="{55B46117-6970-BB91-CEB5-D8CED286E758}"/>
              </a:ext>
            </a:extLst>
          </p:cNvPr>
          <p:cNvSpPr txBox="1"/>
          <p:nvPr/>
        </p:nvSpPr>
        <p:spPr>
          <a:xfrm>
            <a:off x="887865" y="1550765"/>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Indizione di un bando di selezione (HR Manager)</a:t>
            </a:r>
          </a:p>
        </p:txBody>
      </p:sp>
    </p:spTree>
    <p:extLst>
      <p:ext uri="{BB962C8B-B14F-4D97-AF65-F5344CB8AC3E}">
        <p14:creationId xmlns:p14="http://schemas.microsoft.com/office/powerpoint/2010/main" val="3492031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7. Casi d’uso</a:t>
            </a:r>
          </a:p>
        </p:txBody>
      </p:sp>
      <p:graphicFrame>
        <p:nvGraphicFramePr>
          <p:cNvPr id="3" name="Tabella 2">
            <a:extLst>
              <a:ext uri="{FF2B5EF4-FFF2-40B4-BE49-F238E27FC236}">
                <a16:creationId xmlns:a16="http://schemas.microsoft.com/office/drawing/2014/main" id="{B537A9F0-6E75-A731-145C-03E50E6708FA}"/>
              </a:ext>
            </a:extLst>
          </p:cNvPr>
          <p:cNvGraphicFramePr>
            <a:graphicFrameLocks noGrp="1"/>
          </p:cNvGraphicFramePr>
          <p:nvPr>
            <p:extLst>
              <p:ext uri="{D42A27DB-BD31-4B8C-83A1-F6EECF244321}">
                <p14:modId xmlns:p14="http://schemas.microsoft.com/office/powerpoint/2010/main" val="3718321194"/>
              </p:ext>
            </p:extLst>
          </p:nvPr>
        </p:nvGraphicFramePr>
        <p:xfrm>
          <a:off x="3249153" y="8153766"/>
          <a:ext cx="5693692" cy="4385962"/>
        </p:xfrm>
        <a:graphic>
          <a:graphicData uri="http://schemas.openxmlformats.org/drawingml/2006/table">
            <a:tbl>
              <a:tblPr/>
              <a:tblGrid>
                <a:gridCol w="1900411">
                  <a:extLst>
                    <a:ext uri="{9D8B030D-6E8A-4147-A177-3AD203B41FA5}">
                      <a16:colId xmlns:a16="http://schemas.microsoft.com/office/drawing/2014/main" val="478208921"/>
                    </a:ext>
                  </a:extLst>
                </a:gridCol>
                <a:gridCol w="1900411">
                  <a:extLst>
                    <a:ext uri="{9D8B030D-6E8A-4147-A177-3AD203B41FA5}">
                      <a16:colId xmlns:a16="http://schemas.microsoft.com/office/drawing/2014/main" val="2223324534"/>
                    </a:ext>
                  </a:extLst>
                </a:gridCol>
                <a:gridCol w="1892870">
                  <a:extLst>
                    <a:ext uri="{9D8B030D-6E8A-4147-A177-3AD203B41FA5}">
                      <a16:colId xmlns:a16="http://schemas.microsoft.com/office/drawing/2014/main" val="827368437"/>
                    </a:ext>
                  </a:extLst>
                </a:gridCol>
              </a:tblGrid>
              <a:tr h="301653">
                <a:tc>
                  <a:txBody>
                    <a:bodyPr/>
                    <a:lstStyle/>
                    <a:p>
                      <a:pPr algn="ctr" rtl="0" fontAlgn="base"/>
                      <a:r>
                        <a:rPr lang="it-IT" sz="1400" b="1" i="0">
                          <a:solidFill>
                            <a:srgbClr val="FFFFFF"/>
                          </a:solidFill>
                          <a:effectLst/>
                          <a:latin typeface="Times New Roman" panose="02020603050405020304" pitchFamily="18" charset="0"/>
                        </a:rPr>
                        <a:t>Task</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Indizione di un bando di selezione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115934843"/>
                  </a:ext>
                </a:extLst>
              </a:tr>
              <a:tr h="301653">
                <a:tc>
                  <a:txBody>
                    <a:bodyPr/>
                    <a:lstStyle/>
                    <a:p>
                      <a:pPr algn="ctr" rtl="0" fontAlgn="base"/>
                      <a:r>
                        <a:rPr lang="it-IT" sz="1400" b="1" i="0">
                          <a:solidFill>
                            <a:srgbClr val="FFFFFF"/>
                          </a:solidFill>
                          <a:effectLst/>
                          <a:latin typeface="Times New Roman" panose="02020603050405020304" pitchFamily="18" charset="0"/>
                        </a:rPr>
                        <a:t>Personas</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Alberto: Human Resources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2407256307"/>
                  </a:ext>
                </a:extLst>
              </a:tr>
              <a:tr h="452479">
                <a:tc>
                  <a:txBody>
                    <a:bodyPr/>
                    <a:lstStyle/>
                    <a:p>
                      <a:pPr algn="ctr" rtl="0" fontAlgn="base"/>
                      <a:r>
                        <a:rPr lang="it-IT" sz="1400" b="1" i="0">
                          <a:solidFill>
                            <a:srgbClr val="FFFFFF"/>
                          </a:solidFill>
                          <a:effectLst/>
                          <a:latin typeface="Times New Roman" panose="02020603050405020304" pitchFamily="18" charset="0"/>
                        </a:rPr>
                        <a:t>Descrizione</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200" b="0" i="0">
                          <a:solidFill>
                            <a:srgbClr val="000000"/>
                          </a:solidFill>
                          <a:effectLst/>
                          <a:latin typeface="Times New Roman" panose="02020603050405020304" pitchFamily="18" charset="0"/>
                        </a:rPr>
                        <a:t>Tramite l’esecuzione di questo task, il personale del reparto HR crea un nuovo bando di selezione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267827045"/>
                  </a:ext>
                </a:extLst>
              </a:tr>
              <a:tr h="399690">
                <a:tc>
                  <a:txBody>
                    <a:bodyPr/>
                    <a:lstStyle/>
                    <a:p>
                      <a:pPr algn="ctr" rtl="0" fontAlgn="base"/>
                      <a:r>
                        <a:rPr lang="it-IT" sz="1400" b="1" i="0">
                          <a:solidFill>
                            <a:srgbClr val="FFFFFF"/>
                          </a:solidFill>
                          <a:effectLst/>
                          <a:latin typeface="Times New Roman" panose="02020603050405020304" pitchFamily="18" charset="0"/>
                        </a:rPr>
                        <a:t>Flusso degli Eventi</a:t>
                      </a:r>
                      <a:r>
                        <a:rPr lang="it-IT" sz="1400" b="0" i="0">
                          <a:solidFill>
                            <a:srgbClr val="FFFFFF"/>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a:txBody>
                    <a:bodyPr/>
                    <a:lstStyle/>
                    <a:p>
                      <a:pPr algn="ctr" rtl="0" fontAlgn="base"/>
                      <a:r>
                        <a:rPr lang="it-IT" sz="1200" b="1" i="0">
                          <a:solidFill>
                            <a:srgbClr val="000000"/>
                          </a:solidFill>
                          <a:effectLst/>
                          <a:latin typeface="Times New Roman" panose="02020603050405020304" pitchFamily="18" charset="0"/>
                        </a:rPr>
                        <a:t>Alberto</a:t>
                      </a:r>
                      <a:r>
                        <a:rPr lang="it-IT" sz="1200" b="0" i="0">
                          <a:solidFill>
                            <a:srgbClr val="000000"/>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1" i="0">
                          <a:solidFill>
                            <a:srgbClr val="000000"/>
                          </a:solidFill>
                          <a:effectLst/>
                          <a:latin typeface="Times New Roman" panose="02020603050405020304" pitchFamily="18" charset="0"/>
                        </a:rPr>
                        <a:t>Sistema</a:t>
                      </a:r>
                      <a:r>
                        <a:rPr lang="it-IT" sz="1200" b="0" i="0">
                          <a:solidFill>
                            <a:srgbClr val="000000"/>
                          </a:solidFill>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78971941"/>
                  </a:ext>
                </a:extLst>
              </a:tr>
              <a:tr h="814462">
                <a:tc rowSpan="3">
                  <a:txBody>
                    <a:bodyPr/>
                    <a:lstStyle/>
                    <a:p>
                      <a:pPr algn="ctr" rtl="0" fontAlgn="base"/>
                      <a:r>
                        <a:rPr lang="it-IT" sz="1100" b="0" i="0">
                          <a:solidFill>
                            <a:srgbClr val="FFFFFF"/>
                          </a:solidFill>
                          <a:effectLst/>
                          <a:latin typeface="Century Gothic" panose="020B0502020202020204" pitchFamily="34"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203A6F"/>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203A6F"/>
                      </a:solidFill>
                      <a:prstDash val="solid"/>
                      <a:round/>
                      <a:headEnd type="none" w="med" len="med"/>
                      <a:tailEnd type="none" w="med" len="med"/>
                    </a:lnB>
                    <a:solidFill>
                      <a:srgbClr val="BF8F00"/>
                    </a:solidFill>
                  </a:tcPr>
                </a:tc>
                <a:tc>
                  <a:txBody>
                    <a:bodyPr/>
                    <a:lstStyle/>
                    <a:p>
                      <a:pPr algn="ctr" rtl="0" fontAlgn="base"/>
                      <a:r>
                        <a:rPr lang="it-IT" sz="1200" b="0" i="0">
                          <a:effectLst/>
                          <a:latin typeface="Times New Roman" panose="02020603050405020304" pitchFamily="18" charset="0"/>
                        </a:rPr>
                        <a:t>1. Effettua il login alla piattaforma. </a:t>
                      </a:r>
                      <a:endParaRPr lang="it-IT" sz="1800" b="0" i="0">
                        <a:effectLst/>
                      </a:endParaRPr>
                    </a:p>
                    <a:p>
                      <a:pPr algn="ctr" rtl="0" fontAlgn="base"/>
                      <a:r>
                        <a:rPr lang="it-IT" sz="1200" b="0" i="0">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203A6F"/>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2. Verifica le credenziali e mostra la dashboard dedicata. </a:t>
                      </a:r>
                      <a:endParaRPr lang="it-IT" sz="1800" b="0" i="0">
                        <a:effectLst/>
                      </a:endParaRPr>
                    </a:p>
                    <a:p>
                      <a:pPr algn="ctr" rtl="0" fontAlgn="base"/>
                      <a:r>
                        <a:rPr lang="it-IT" sz="1200" b="0" i="0">
                          <a:effectLst/>
                          <a:latin typeface="Times New Roman" panose="02020603050405020304" pitchFamily="18" charset="0"/>
                        </a:rPr>
                        <a:t>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59403178"/>
                  </a:ext>
                </a:extLst>
              </a:tr>
              <a:tr h="633470">
                <a:tc vMerge="1">
                  <a:txBody>
                    <a:bodyPr/>
                    <a:lstStyle/>
                    <a:p>
                      <a:endParaRPr lang="it-IT"/>
                    </a:p>
                  </a:txBody>
                  <a:tcPr/>
                </a:tc>
                <a:tc>
                  <a:txBody>
                    <a:bodyPr/>
                    <a:lstStyle/>
                    <a:p>
                      <a:pPr algn="ctr" rtl="0" fontAlgn="base"/>
                      <a:r>
                        <a:rPr lang="it-IT" sz="1200" b="0" i="0">
                          <a:effectLst/>
                          <a:latin typeface="Times New Roman" panose="02020603050405020304" pitchFamily="18" charset="0"/>
                        </a:rPr>
                        <a:t>3.Sceglie tra le varie opzioni presenti in menù la voce “Nuovo Bando” </a:t>
                      </a:r>
                      <a:endParaRPr lang="it-IT" sz="1800" b="0" i="0">
                        <a:effectLst/>
                      </a:endParaRPr>
                    </a:p>
                  </a:txBody>
                  <a:tcPr marL="90496" marR="90496" marT="45248" marB="45248" anchor="ctr">
                    <a:lnL w="7620" cap="flat" cmpd="sng" algn="ctr">
                      <a:solidFill>
                        <a:srgbClr val="40866F"/>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40866F"/>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4. Genera il form che l’utente dovrà compilare per creare un nuovo profilo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7273791"/>
                  </a:ext>
                </a:extLst>
              </a:tr>
              <a:tr h="814462">
                <a:tc vMerge="1">
                  <a:txBody>
                    <a:bodyPr/>
                    <a:lstStyle/>
                    <a:p>
                      <a:endParaRPr lang="it-IT"/>
                    </a:p>
                  </a:txBody>
                  <a:tcPr/>
                </a:tc>
                <a:tc>
                  <a:txBody>
                    <a:bodyPr/>
                    <a:lstStyle/>
                    <a:p>
                      <a:pPr algn="ctr" rtl="0" fontAlgn="base"/>
                      <a:r>
                        <a:rPr lang="it-IT" sz="1200" b="0" i="0">
                          <a:effectLst/>
                          <a:latin typeface="Times New Roman" panose="02020603050405020304" pitchFamily="18" charset="0"/>
                        </a:rPr>
                        <a:t>5. Compila il form in tutte le sue parti e utilizza il comando per pubblicare il bando  </a:t>
                      </a:r>
                      <a:endParaRPr lang="it-IT" sz="1800" b="0" i="0">
                        <a:effectLst/>
                      </a:endParaRPr>
                    </a:p>
                  </a:txBody>
                  <a:tcPr marL="90496" marR="90496" marT="45248" marB="45248" anchor="ctr">
                    <a:lnL w="7620" cap="flat" cmpd="sng" algn="ctr">
                      <a:solidFill>
                        <a:srgbClr val="40866F"/>
                      </a:solidFill>
                      <a:prstDash val="solid"/>
                      <a:round/>
                      <a:headEnd type="none" w="med" len="med"/>
                      <a:tailEnd type="none" w="med" len="med"/>
                    </a:lnL>
                    <a:lnR w="7620" cap="flat" cmpd="sng" algn="ctr">
                      <a:solidFill>
                        <a:srgbClr val="A0A66F"/>
                      </a:solidFill>
                      <a:prstDash val="solid"/>
                      <a:round/>
                      <a:headEnd type="none" w="med" len="med"/>
                      <a:tailEnd type="none" w="med" len="med"/>
                    </a:lnR>
                    <a:lnT w="7620" cap="flat" cmpd="sng" algn="ctr">
                      <a:solidFill>
                        <a:srgbClr val="40866F"/>
                      </a:solidFill>
                      <a:prstDash val="solid"/>
                      <a:round/>
                      <a:headEnd type="none" w="med" len="med"/>
                      <a:tailEnd type="none" w="med" len="med"/>
                    </a:lnT>
                    <a:lnB w="7620" cap="flat" cmpd="sng" algn="ctr">
                      <a:solidFill>
                        <a:srgbClr val="C0AD6F"/>
                      </a:solidFill>
                      <a:prstDash val="solid"/>
                      <a:round/>
                      <a:headEnd type="none" w="med" len="med"/>
                      <a:tailEnd type="none" w="med" len="med"/>
                    </a:lnB>
                    <a:solidFill>
                      <a:srgbClr val="FFFFFF"/>
                    </a:solidFill>
                  </a:tcPr>
                </a:tc>
                <a:tc>
                  <a:txBody>
                    <a:bodyPr/>
                    <a:lstStyle/>
                    <a:p>
                      <a:pPr algn="ctr" rtl="0" fontAlgn="base"/>
                      <a:r>
                        <a:rPr lang="it-IT" sz="1200" b="0" i="0">
                          <a:effectLst/>
                          <a:latin typeface="Times New Roman" panose="02020603050405020304" pitchFamily="18" charset="0"/>
                        </a:rPr>
                        <a:t>6. Valida il form e chiede all’utente di confermare la creazione del bando </a:t>
                      </a:r>
                      <a:endParaRPr lang="it-IT" sz="1800" b="0" i="0">
                        <a:effectLst/>
                      </a:endParaRPr>
                    </a:p>
                  </a:txBody>
                  <a:tcPr marL="90496" marR="90496" marT="45248" marB="45248" anchor="ctr">
                    <a:lnL w="7620" cap="flat" cmpd="sng" algn="ctr">
                      <a:solidFill>
                        <a:srgbClr val="A0A66F"/>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1991516"/>
                  </a:ext>
                </a:extLst>
              </a:tr>
              <a:tr h="633470">
                <a:tc>
                  <a:txBody>
                    <a:bodyPr/>
                    <a:lstStyle/>
                    <a:p>
                      <a:pPr algn="ctr" rtl="0" fontAlgn="base"/>
                      <a:r>
                        <a:rPr lang="it-IT" sz="1100" b="0" i="0">
                          <a:solidFill>
                            <a:srgbClr val="FFFFFF"/>
                          </a:solidFill>
                          <a:effectLst/>
                          <a:latin typeface="Century Gothic" panose="020B0502020202020204" pitchFamily="34" charset="0"/>
                        </a:rPr>
                        <a:t> </a:t>
                      </a: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203A6F"/>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a:txBody>
                    <a:bodyPr/>
                    <a:lstStyle/>
                    <a:p>
                      <a:pPr algn="ctr" rtl="0" fontAlgn="base"/>
                      <a:r>
                        <a:rPr lang="it-IT" sz="1200" b="0" i="0">
                          <a:effectLst/>
                          <a:latin typeface="Times New Roman" panose="02020603050405020304" pitchFamily="18" charset="0"/>
                        </a:rPr>
                        <a:t>7. Esprime la propria volontà </a:t>
                      </a:r>
                      <a:endParaRPr lang="it-IT" sz="1800" b="0" i="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0AD6F"/>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200" b="0" i="0" dirty="0">
                          <a:effectLst/>
                          <a:latin typeface="Times New Roman" panose="02020603050405020304" pitchFamily="18" charset="0"/>
                        </a:rPr>
                        <a:t>8. Elabora la scelta dell’utente, mostra la lista dei bandi indetti. </a:t>
                      </a:r>
                      <a:endParaRPr lang="it-IT" sz="1800" b="0" i="0" dirty="0">
                        <a:effectLst/>
                      </a:endParaRPr>
                    </a:p>
                  </a:txBody>
                  <a:tcPr marL="90496" marR="90496" marT="45248" marB="45248"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52093566"/>
                  </a:ext>
                </a:extLst>
              </a:tr>
            </a:tbl>
          </a:graphicData>
        </a:graphic>
      </p:graphicFrame>
      <p:sp>
        <p:nvSpPr>
          <p:cNvPr id="13" name="CasellaDiTesto 12">
            <a:extLst>
              <a:ext uri="{FF2B5EF4-FFF2-40B4-BE49-F238E27FC236}">
                <a16:creationId xmlns:a16="http://schemas.microsoft.com/office/drawing/2014/main" id="{55B46117-6970-BB91-CEB5-D8CED286E758}"/>
              </a:ext>
            </a:extLst>
          </p:cNvPr>
          <p:cNvSpPr txBox="1"/>
          <p:nvPr/>
        </p:nvSpPr>
        <p:spPr>
          <a:xfrm>
            <a:off x="887865" y="7552983"/>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Indizione di un bando di selezione (HR Manager)</a:t>
            </a:r>
          </a:p>
        </p:txBody>
      </p:sp>
      <p:graphicFrame>
        <p:nvGraphicFramePr>
          <p:cNvPr id="7" name="Tabella 6">
            <a:extLst>
              <a:ext uri="{FF2B5EF4-FFF2-40B4-BE49-F238E27FC236}">
                <a16:creationId xmlns:a16="http://schemas.microsoft.com/office/drawing/2014/main" id="{6ADB9BDE-E8A8-450B-05EC-387695EA9F31}"/>
              </a:ext>
            </a:extLst>
          </p:cNvPr>
          <p:cNvGraphicFramePr>
            <a:graphicFrameLocks noGrp="1"/>
          </p:cNvGraphicFramePr>
          <p:nvPr>
            <p:extLst>
              <p:ext uri="{D42A27DB-BD31-4B8C-83A1-F6EECF244321}">
                <p14:modId xmlns:p14="http://schemas.microsoft.com/office/powerpoint/2010/main" val="828987080"/>
              </p:ext>
            </p:extLst>
          </p:nvPr>
        </p:nvGraphicFramePr>
        <p:xfrm>
          <a:off x="3362837" y="2147863"/>
          <a:ext cx="5466323" cy="4351341"/>
        </p:xfrm>
        <a:graphic>
          <a:graphicData uri="http://schemas.openxmlformats.org/drawingml/2006/table">
            <a:tbl>
              <a:tblPr/>
              <a:tblGrid>
                <a:gridCol w="1824521">
                  <a:extLst>
                    <a:ext uri="{9D8B030D-6E8A-4147-A177-3AD203B41FA5}">
                      <a16:colId xmlns:a16="http://schemas.microsoft.com/office/drawing/2014/main" val="2770709599"/>
                    </a:ext>
                  </a:extLst>
                </a:gridCol>
                <a:gridCol w="1824521">
                  <a:extLst>
                    <a:ext uri="{9D8B030D-6E8A-4147-A177-3AD203B41FA5}">
                      <a16:colId xmlns:a16="http://schemas.microsoft.com/office/drawing/2014/main" val="1391597311"/>
                    </a:ext>
                  </a:extLst>
                </a:gridCol>
                <a:gridCol w="1817281">
                  <a:extLst>
                    <a:ext uri="{9D8B030D-6E8A-4147-A177-3AD203B41FA5}">
                      <a16:colId xmlns:a16="http://schemas.microsoft.com/office/drawing/2014/main" val="2136651079"/>
                    </a:ext>
                  </a:extLst>
                </a:gridCol>
              </a:tblGrid>
              <a:tr h="289607">
                <a:tc>
                  <a:txBody>
                    <a:bodyPr/>
                    <a:lstStyle/>
                    <a:p>
                      <a:pPr algn="ctr" rtl="0" fontAlgn="base"/>
                      <a:r>
                        <a:rPr lang="it-IT" sz="1300" b="1" i="0">
                          <a:solidFill>
                            <a:srgbClr val="FFFFFF"/>
                          </a:solidFill>
                          <a:effectLst/>
                          <a:latin typeface="Times New Roman" panose="02020603050405020304" pitchFamily="18" charset="0"/>
                        </a:rPr>
                        <a:t>Task</a:t>
                      </a:r>
                      <a:r>
                        <a:rPr lang="it-IT" sz="1300" b="0" i="0">
                          <a:solidFill>
                            <a:srgbClr val="FFFFFF"/>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100" b="0" i="0">
                          <a:solidFill>
                            <a:srgbClr val="000000"/>
                          </a:solidFill>
                          <a:effectLst/>
                          <a:latin typeface="Times New Roman" panose="02020603050405020304" pitchFamily="18" charset="0"/>
                        </a:rPr>
                        <a:t>Compilazione di un questionario sullo studente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007065975"/>
                  </a:ext>
                </a:extLst>
              </a:tr>
              <a:tr h="289607">
                <a:tc>
                  <a:txBody>
                    <a:bodyPr/>
                    <a:lstStyle/>
                    <a:p>
                      <a:pPr algn="ctr" rtl="0" fontAlgn="base"/>
                      <a:r>
                        <a:rPr lang="it-IT" sz="1300" b="1" i="0">
                          <a:solidFill>
                            <a:srgbClr val="FFFFFF"/>
                          </a:solidFill>
                          <a:effectLst/>
                          <a:latin typeface="Times New Roman" panose="02020603050405020304" pitchFamily="18" charset="0"/>
                        </a:rPr>
                        <a:t>Personas</a:t>
                      </a:r>
                      <a:r>
                        <a:rPr lang="it-IT" sz="1300" b="0" i="0">
                          <a:solidFill>
                            <a:srgbClr val="FFFFFF"/>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100" b="0" i="0">
                          <a:solidFill>
                            <a:srgbClr val="000000"/>
                          </a:solidFill>
                          <a:effectLst/>
                          <a:latin typeface="Times New Roman" panose="02020603050405020304" pitchFamily="18" charset="0"/>
                        </a:rPr>
                        <a:t>Mario: Docente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3864130284"/>
                  </a:ext>
                </a:extLst>
              </a:tr>
              <a:tr h="434410">
                <a:tc>
                  <a:txBody>
                    <a:bodyPr/>
                    <a:lstStyle/>
                    <a:p>
                      <a:pPr algn="ctr" rtl="0" fontAlgn="base"/>
                      <a:r>
                        <a:rPr lang="it-IT" sz="1300" b="1" i="0">
                          <a:solidFill>
                            <a:srgbClr val="FFFFFF"/>
                          </a:solidFill>
                          <a:effectLst/>
                          <a:latin typeface="Times New Roman" panose="02020603050405020304" pitchFamily="18" charset="0"/>
                        </a:rPr>
                        <a:t>Descrizione</a:t>
                      </a:r>
                      <a:r>
                        <a:rPr lang="it-IT" sz="1300" b="0" i="0">
                          <a:solidFill>
                            <a:srgbClr val="FFFFFF"/>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100" b="0" i="0">
                          <a:solidFill>
                            <a:srgbClr val="000000"/>
                          </a:solidFill>
                          <a:effectLst/>
                          <a:latin typeface="Times New Roman" panose="02020603050405020304" pitchFamily="18" charset="0"/>
                        </a:rPr>
                        <a:t>Tramite l’esecuzione di questo task, il docente potrà compilare un questionario valutativo dello studente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44922127"/>
                  </a:ext>
                </a:extLst>
              </a:tr>
              <a:tr h="383729">
                <a:tc>
                  <a:txBody>
                    <a:bodyPr/>
                    <a:lstStyle/>
                    <a:p>
                      <a:pPr algn="ctr" rtl="0" fontAlgn="base"/>
                      <a:r>
                        <a:rPr lang="it-IT" sz="1300" b="1" i="0">
                          <a:solidFill>
                            <a:srgbClr val="FFFFFF"/>
                          </a:solidFill>
                          <a:effectLst/>
                          <a:latin typeface="Times New Roman" panose="02020603050405020304" pitchFamily="18" charset="0"/>
                        </a:rPr>
                        <a:t>Flusso degli Eventi</a:t>
                      </a:r>
                      <a:r>
                        <a:rPr lang="it-IT" sz="1300" b="0" i="0">
                          <a:solidFill>
                            <a:srgbClr val="FFFFFF"/>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a:txBody>
                    <a:bodyPr/>
                    <a:lstStyle/>
                    <a:p>
                      <a:pPr algn="ctr" rtl="0" fontAlgn="base"/>
                      <a:r>
                        <a:rPr lang="it-IT" sz="1100" b="1" i="0">
                          <a:solidFill>
                            <a:srgbClr val="000000"/>
                          </a:solidFill>
                          <a:effectLst/>
                          <a:latin typeface="Times New Roman" panose="02020603050405020304" pitchFamily="18" charset="0"/>
                        </a:rPr>
                        <a:t>Mario</a:t>
                      </a:r>
                      <a:r>
                        <a:rPr lang="it-IT" sz="1100" b="0" i="0">
                          <a:solidFill>
                            <a:srgbClr val="000000"/>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100" b="1" i="0">
                          <a:solidFill>
                            <a:srgbClr val="000000"/>
                          </a:solidFill>
                          <a:effectLst/>
                          <a:latin typeface="Times New Roman" panose="02020603050405020304" pitchFamily="18" charset="0"/>
                        </a:rPr>
                        <a:t>Sistema</a:t>
                      </a:r>
                      <a:r>
                        <a:rPr lang="it-IT" sz="1100" b="0" i="0">
                          <a:solidFill>
                            <a:srgbClr val="000000"/>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10166110"/>
                  </a:ext>
                </a:extLst>
              </a:tr>
              <a:tr h="955702">
                <a:tc rowSpan="4">
                  <a:txBody>
                    <a:bodyPr/>
                    <a:lstStyle/>
                    <a:p>
                      <a:pPr algn="ctr" rtl="0" fontAlgn="base"/>
                      <a:r>
                        <a:rPr lang="it-IT" sz="1000" b="0" i="0" dirty="0">
                          <a:solidFill>
                            <a:srgbClr val="FFFFFF"/>
                          </a:solidFill>
                          <a:effectLst/>
                          <a:latin typeface="Century Gothic" panose="020B0502020202020204" pitchFamily="34" charset="0"/>
                        </a:rPr>
                        <a:t>  </a:t>
                      </a:r>
                      <a:endParaRPr lang="it-IT" sz="1700" b="0" i="0" dirty="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22860" cap="flat" cmpd="sng" algn="ctr">
                      <a:solidFill>
                        <a:srgbClr val="D0A1C0"/>
                      </a:solidFill>
                      <a:prstDash val="solid"/>
                      <a:round/>
                      <a:headEnd type="none" w="med" len="med"/>
                      <a:tailEnd type="none" w="med" len="med"/>
                    </a:lnB>
                    <a:solidFill>
                      <a:srgbClr val="BF8F00"/>
                    </a:solidFill>
                  </a:tcPr>
                </a:tc>
                <a:tc>
                  <a:txBody>
                    <a:bodyPr/>
                    <a:lstStyle/>
                    <a:p>
                      <a:pPr algn="ctr" rtl="0" fontAlgn="base"/>
                      <a:r>
                        <a:rPr lang="it-IT" sz="1100" b="0" i="0">
                          <a:effectLst/>
                          <a:latin typeface="Times New Roman" panose="02020603050405020304" pitchFamily="18" charset="0"/>
                        </a:rPr>
                        <a:t>1. Mario accede alla piattaforma inserendo le proprie credenziali di accesso. </a:t>
                      </a:r>
                      <a:endParaRPr lang="it-IT" sz="1700" b="0" i="0">
                        <a:effectLst/>
                      </a:endParaRPr>
                    </a:p>
                    <a:p>
                      <a:pPr algn="ctr" rtl="0" fontAlgn="base"/>
                      <a:r>
                        <a:rPr lang="it-IT" sz="1100" b="0" i="0">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r>
                        <a:rPr lang="it-IT" sz="1100" b="0" i="0">
                          <a:effectLst/>
                          <a:latin typeface="Times New Roman" panose="02020603050405020304" pitchFamily="18" charset="0"/>
                        </a:rPr>
                        <a:t>2. Il sistema riconosce le credenziali e mostra la home page della piattaforma. </a:t>
                      </a:r>
                      <a:endParaRPr lang="it-IT" sz="1700" b="0" i="0">
                        <a:effectLst/>
                      </a:endParaRPr>
                    </a:p>
                    <a:p>
                      <a:pPr algn="ctr" rtl="0" fontAlgn="base"/>
                      <a:r>
                        <a:rPr lang="it-IT" sz="1100" b="0" i="0">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9307782"/>
                  </a:ext>
                </a:extLst>
              </a:tr>
              <a:tr h="608174">
                <a:tc vMerge="1">
                  <a:txBody>
                    <a:bodyPr/>
                    <a:lstStyle/>
                    <a:p>
                      <a:endParaRPr lang="it-IT"/>
                    </a:p>
                  </a:txBody>
                  <a:tcPr/>
                </a:tc>
                <a:tc>
                  <a:txBody>
                    <a:bodyPr/>
                    <a:lstStyle/>
                    <a:p>
                      <a:pPr algn="ctr" rtl="0" fontAlgn="base"/>
                      <a:r>
                        <a:rPr lang="it-IT" sz="1100" b="0" i="0">
                          <a:effectLst/>
                          <a:latin typeface="Times New Roman" panose="02020603050405020304" pitchFamily="18" charset="0"/>
                        </a:rPr>
                        <a:t>3. Mario clicca la sezione riguardante la lista degli studenti. </a:t>
                      </a:r>
                      <a:endParaRPr lang="it-IT" sz="1700" b="0" i="0">
                        <a:effectLst/>
                      </a:endParaRPr>
                    </a:p>
                  </a:txBody>
                  <a:tcPr marL="86882" marR="86882" marT="43441" marB="43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r>
                        <a:rPr lang="it-IT" sz="1100" b="0" i="0">
                          <a:effectLst/>
                          <a:latin typeface="Times New Roman" panose="02020603050405020304" pitchFamily="18" charset="0"/>
                        </a:rPr>
                        <a:t>4. Il sistema mostra una pagina con tutti gli studenti della scuola. </a:t>
                      </a:r>
                      <a:endParaRPr lang="it-IT" sz="1700" b="0" i="0">
                        <a:effectLst/>
                      </a:endParaRPr>
                    </a:p>
                  </a:txBody>
                  <a:tcPr marL="86882" marR="86882" marT="43441" marB="43441" anchor="ctr">
                    <a:lnL w="12700" cap="flat" cmpd="sng" algn="ctr">
                      <a:solidFill>
                        <a:schemeClr val="tx1"/>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3176141"/>
                  </a:ext>
                </a:extLst>
              </a:tr>
              <a:tr h="781938">
                <a:tc vMerge="1">
                  <a:txBody>
                    <a:bodyPr/>
                    <a:lstStyle/>
                    <a:p>
                      <a:endParaRPr lang="it-IT"/>
                    </a:p>
                  </a:txBody>
                  <a:tcPr/>
                </a:tc>
                <a:tc>
                  <a:txBody>
                    <a:bodyPr/>
                    <a:lstStyle/>
                    <a:p>
                      <a:pPr algn="ctr" rtl="0" fontAlgn="base"/>
                      <a:r>
                        <a:rPr lang="it-IT" sz="1100" b="0" i="0" dirty="0">
                          <a:effectLst/>
                          <a:latin typeface="Times New Roman" panose="02020603050405020304" pitchFamily="18" charset="0"/>
                        </a:rPr>
                        <a:t>5. Mario clicca la sezione riguardante la valutazione degli studenti. </a:t>
                      </a:r>
                      <a:endParaRPr lang="it-IT" sz="1700" b="0" i="0" dirty="0">
                        <a:effectLst/>
                      </a:endParaRPr>
                    </a:p>
                  </a:txBody>
                  <a:tcPr marL="86882" marR="86882" marT="43441" marB="43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r>
                        <a:rPr lang="it-IT" sz="1100" b="0" i="0">
                          <a:effectLst/>
                          <a:latin typeface="Times New Roman" panose="02020603050405020304" pitchFamily="18" charset="0"/>
                        </a:rPr>
                        <a:t>6. Il sistema mostra una pagina con il questionario di valutazione dello studente. </a:t>
                      </a:r>
                      <a:endParaRPr lang="it-IT" sz="1700" b="0" i="0">
                        <a:effectLst/>
                      </a:endParaRPr>
                    </a:p>
                  </a:txBody>
                  <a:tcPr marL="86882" marR="86882" marT="43441" marB="43441" anchor="ctr">
                    <a:lnL w="12700" cap="flat" cmpd="sng" algn="ctr">
                      <a:solidFill>
                        <a:schemeClr val="tx1"/>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29106662"/>
                  </a:ext>
                </a:extLst>
              </a:tr>
              <a:tr h="608174">
                <a:tc vMerge="1">
                  <a:txBody>
                    <a:bodyPr/>
                    <a:lstStyle/>
                    <a:p>
                      <a:endParaRPr lang="it-IT"/>
                    </a:p>
                  </a:txBody>
                  <a:tcPr/>
                </a:tc>
                <a:tc>
                  <a:txBody>
                    <a:bodyPr/>
                    <a:lstStyle/>
                    <a:p>
                      <a:pPr algn="ctr" rtl="0" fontAlgn="base"/>
                      <a:r>
                        <a:rPr lang="it-IT" sz="1100" b="0" i="0">
                          <a:effectLst/>
                          <a:latin typeface="Times New Roman" panose="02020603050405020304" pitchFamily="18" charset="0"/>
                        </a:rPr>
                        <a:t>7. Mario clicca sul tasto per salvare il questionario.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100" b="0" i="0" dirty="0">
                          <a:effectLst/>
                          <a:latin typeface="Times New Roman" panose="02020603050405020304" pitchFamily="18" charset="0"/>
                        </a:rPr>
                        <a:t>8. Il sistema ritorna alla lista studenti. </a:t>
                      </a:r>
                      <a:endParaRPr lang="it-IT" sz="1700" b="0" i="0" dirty="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305169"/>
                  </a:ext>
                </a:extLst>
              </a:tr>
            </a:tbl>
          </a:graphicData>
        </a:graphic>
      </p:graphicFrame>
      <p:sp>
        <p:nvSpPr>
          <p:cNvPr id="19" name="CasellaDiTesto 18">
            <a:extLst>
              <a:ext uri="{FF2B5EF4-FFF2-40B4-BE49-F238E27FC236}">
                <a16:creationId xmlns:a16="http://schemas.microsoft.com/office/drawing/2014/main" id="{34915CB1-0E9B-7772-6921-7AA7357F6865}"/>
              </a:ext>
            </a:extLst>
          </p:cNvPr>
          <p:cNvSpPr txBox="1"/>
          <p:nvPr/>
        </p:nvSpPr>
        <p:spPr>
          <a:xfrm>
            <a:off x="684663" y="1496679"/>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Tree>
    <p:extLst>
      <p:ext uri="{BB962C8B-B14F-4D97-AF65-F5344CB8AC3E}">
        <p14:creationId xmlns:p14="http://schemas.microsoft.com/office/powerpoint/2010/main" val="5962081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8. Idee di progetto</a:t>
            </a:r>
          </a:p>
        </p:txBody>
      </p:sp>
      <p:graphicFrame>
        <p:nvGraphicFramePr>
          <p:cNvPr id="7" name="Tabella 6">
            <a:extLst>
              <a:ext uri="{FF2B5EF4-FFF2-40B4-BE49-F238E27FC236}">
                <a16:creationId xmlns:a16="http://schemas.microsoft.com/office/drawing/2014/main" id="{6ADB9BDE-E8A8-450B-05EC-387695EA9F31}"/>
              </a:ext>
            </a:extLst>
          </p:cNvPr>
          <p:cNvGraphicFramePr>
            <a:graphicFrameLocks noGrp="1"/>
          </p:cNvGraphicFramePr>
          <p:nvPr>
            <p:extLst>
              <p:ext uri="{D42A27DB-BD31-4B8C-83A1-F6EECF244321}">
                <p14:modId xmlns:p14="http://schemas.microsoft.com/office/powerpoint/2010/main" val="433406688"/>
              </p:ext>
            </p:extLst>
          </p:nvPr>
        </p:nvGraphicFramePr>
        <p:xfrm>
          <a:off x="3362837" y="8335303"/>
          <a:ext cx="5466323" cy="4351341"/>
        </p:xfrm>
        <a:graphic>
          <a:graphicData uri="http://schemas.openxmlformats.org/drawingml/2006/table">
            <a:tbl>
              <a:tblPr/>
              <a:tblGrid>
                <a:gridCol w="1824521">
                  <a:extLst>
                    <a:ext uri="{9D8B030D-6E8A-4147-A177-3AD203B41FA5}">
                      <a16:colId xmlns:a16="http://schemas.microsoft.com/office/drawing/2014/main" val="2770709599"/>
                    </a:ext>
                  </a:extLst>
                </a:gridCol>
                <a:gridCol w="1824521">
                  <a:extLst>
                    <a:ext uri="{9D8B030D-6E8A-4147-A177-3AD203B41FA5}">
                      <a16:colId xmlns:a16="http://schemas.microsoft.com/office/drawing/2014/main" val="1391597311"/>
                    </a:ext>
                  </a:extLst>
                </a:gridCol>
                <a:gridCol w="1817281">
                  <a:extLst>
                    <a:ext uri="{9D8B030D-6E8A-4147-A177-3AD203B41FA5}">
                      <a16:colId xmlns:a16="http://schemas.microsoft.com/office/drawing/2014/main" val="2136651079"/>
                    </a:ext>
                  </a:extLst>
                </a:gridCol>
              </a:tblGrid>
              <a:tr h="289607">
                <a:tc>
                  <a:txBody>
                    <a:bodyPr/>
                    <a:lstStyle/>
                    <a:p>
                      <a:pPr algn="ctr" rtl="0" fontAlgn="base"/>
                      <a:r>
                        <a:rPr lang="it-IT" sz="1300" b="1" i="0">
                          <a:solidFill>
                            <a:srgbClr val="FFFFFF"/>
                          </a:solidFill>
                          <a:effectLst/>
                          <a:latin typeface="Times New Roman" panose="02020603050405020304" pitchFamily="18" charset="0"/>
                        </a:rPr>
                        <a:t>Task</a:t>
                      </a:r>
                      <a:r>
                        <a:rPr lang="it-IT" sz="1300" b="0" i="0">
                          <a:solidFill>
                            <a:srgbClr val="FFFFFF"/>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100" b="0" i="0">
                          <a:solidFill>
                            <a:srgbClr val="000000"/>
                          </a:solidFill>
                          <a:effectLst/>
                          <a:latin typeface="Times New Roman" panose="02020603050405020304" pitchFamily="18" charset="0"/>
                        </a:rPr>
                        <a:t>Compilazione di un questionario sullo studente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007065975"/>
                  </a:ext>
                </a:extLst>
              </a:tr>
              <a:tr h="289607">
                <a:tc>
                  <a:txBody>
                    <a:bodyPr/>
                    <a:lstStyle/>
                    <a:p>
                      <a:pPr algn="ctr" rtl="0" fontAlgn="base"/>
                      <a:r>
                        <a:rPr lang="it-IT" sz="1300" b="1" i="0">
                          <a:solidFill>
                            <a:srgbClr val="FFFFFF"/>
                          </a:solidFill>
                          <a:effectLst/>
                          <a:latin typeface="Times New Roman" panose="02020603050405020304" pitchFamily="18" charset="0"/>
                        </a:rPr>
                        <a:t>Personas</a:t>
                      </a:r>
                      <a:r>
                        <a:rPr lang="it-IT" sz="1300" b="0" i="0">
                          <a:solidFill>
                            <a:srgbClr val="FFFFFF"/>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100" b="0" i="0">
                          <a:solidFill>
                            <a:srgbClr val="000000"/>
                          </a:solidFill>
                          <a:effectLst/>
                          <a:latin typeface="Times New Roman" panose="02020603050405020304" pitchFamily="18" charset="0"/>
                        </a:rPr>
                        <a:t>Mario: Docente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3864130284"/>
                  </a:ext>
                </a:extLst>
              </a:tr>
              <a:tr h="434410">
                <a:tc>
                  <a:txBody>
                    <a:bodyPr/>
                    <a:lstStyle/>
                    <a:p>
                      <a:pPr algn="ctr" rtl="0" fontAlgn="base"/>
                      <a:r>
                        <a:rPr lang="it-IT" sz="1300" b="1" i="0">
                          <a:solidFill>
                            <a:srgbClr val="FFFFFF"/>
                          </a:solidFill>
                          <a:effectLst/>
                          <a:latin typeface="Times New Roman" panose="02020603050405020304" pitchFamily="18" charset="0"/>
                        </a:rPr>
                        <a:t>Descrizione</a:t>
                      </a:r>
                      <a:r>
                        <a:rPr lang="it-IT" sz="1300" b="0" i="0">
                          <a:solidFill>
                            <a:srgbClr val="FFFFFF"/>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gridSpan="2">
                  <a:txBody>
                    <a:bodyPr/>
                    <a:lstStyle/>
                    <a:p>
                      <a:pPr algn="ctr" rtl="0" fontAlgn="base"/>
                      <a:r>
                        <a:rPr lang="it-IT" sz="1100" b="0" i="0">
                          <a:solidFill>
                            <a:srgbClr val="000000"/>
                          </a:solidFill>
                          <a:effectLst/>
                          <a:latin typeface="Times New Roman" panose="02020603050405020304" pitchFamily="18" charset="0"/>
                        </a:rPr>
                        <a:t>Tramite l’esecuzione di questo task, il docente potrà compilare un questionario valutativo dello studente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it-IT"/>
                    </a:p>
                  </a:txBody>
                  <a:tcPr/>
                </a:tc>
                <a:extLst>
                  <a:ext uri="{0D108BD9-81ED-4DB2-BD59-A6C34878D82A}">
                    <a16:rowId xmlns:a16="http://schemas.microsoft.com/office/drawing/2014/main" val="144922127"/>
                  </a:ext>
                </a:extLst>
              </a:tr>
              <a:tr h="383729">
                <a:tc>
                  <a:txBody>
                    <a:bodyPr/>
                    <a:lstStyle/>
                    <a:p>
                      <a:pPr algn="ctr" rtl="0" fontAlgn="base"/>
                      <a:r>
                        <a:rPr lang="it-IT" sz="1300" b="1" i="0">
                          <a:solidFill>
                            <a:srgbClr val="FFFFFF"/>
                          </a:solidFill>
                          <a:effectLst/>
                          <a:latin typeface="Times New Roman" panose="02020603050405020304" pitchFamily="18" charset="0"/>
                        </a:rPr>
                        <a:t>Flusso degli Eventi</a:t>
                      </a:r>
                      <a:r>
                        <a:rPr lang="it-IT" sz="1300" b="0" i="0">
                          <a:solidFill>
                            <a:srgbClr val="FFFFFF"/>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F8F00"/>
                    </a:solidFill>
                  </a:tcPr>
                </a:tc>
                <a:tc>
                  <a:txBody>
                    <a:bodyPr/>
                    <a:lstStyle/>
                    <a:p>
                      <a:pPr algn="ctr" rtl="0" fontAlgn="base"/>
                      <a:r>
                        <a:rPr lang="it-IT" sz="1100" b="1" i="0">
                          <a:solidFill>
                            <a:srgbClr val="000000"/>
                          </a:solidFill>
                          <a:effectLst/>
                          <a:latin typeface="Times New Roman" panose="02020603050405020304" pitchFamily="18" charset="0"/>
                        </a:rPr>
                        <a:t>Mario</a:t>
                      </a:r>
                      <a:r>
                        <a:rPr lang="it-IT" sz="1100" b="0" i="0">
                          <a:solidFill>
                            <a:srgbClr val="000000"/>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100" b="1" i="0">
                          <a:solidFill>
                            <a:srgbClr val="000000"/>
                          </a:solidFill>
                          <a:effectLst/>
                          <a:latin typeface="Times New Roman" panose="02020603050405020304" pitchFamily="18" charset="0"/>
                        </a:rPr>
                        <a:t>Sistema</a:t>
                      </a:r>
                      <a:r>
                        <a:rPr lang="it-IT" sz="1100" b="0" i="0">
                          <a:solidFill>
                            <a:srgbClr val="000000"/>
                          </a:solidFill>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10166110"/>
                  </a:ext>
                </a:extLst>
              </a:tr>
              <a:tr h="955702">
                <a:tc rowSpan="4">
                  <a:txBody>
                    <a:bodyPr/>
                    <a:lstStyle/>
                    <a:p>
                      <a:pPr algn="ctr" rtl="0" fontAlgn="base"/>
                      <a:r>
                        <a:rPr lang="it-IT" sz="1000" b="0" i="0" dirty="0">
                          <a:solidFill>
                            <a:srgbClr val="FFFFFF"/>
                          </a:solidFill>
                          <a:effectLst/>
                          <a:latin typeface="Century Gothic" panose="020B0502020202020204" pitchFamily="34" charset="0"/>
                        </a:rPr>
                        <a:t>  </a:t>
                      </a:r>
                      <a:endParaRPr lang="it-IT" sz="1700" b="0" i="0" dirty="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22860" cap="flat" cmpd="sng" algn="ctr">
                      <a:solidFill>
                        <a:srgbClr val="D0A1C0"/>
                      </a:solidFill>
                      <a:prstDash val="solid"/>
                      <a:round/>
                      <a:headEnd type="none" w="med" len="med"/>
                      <a:tailEnd type="none" w="med" len="med"/>
                    </a:lnB>
                    <a:solidFill>
                      <a:srgbClr val="BF8F00"/>
                    </a:solidFill>
                  </a:tcPr>
                </a:tc>
                <a:tc>
                  <a:txBody>
                    <a:bodyPr/>
                    <a:lstStyle/>
                    <a:p>
                      <a:pPr algn="ctr" rtl="0" fontAlgn="base"/>
                      <a:r>
                        <a:rPr lang="it-IT" sz="1100" b="0" i="0">
                          <a:effectLst/>
                          <a:latin typeface="Times New Roman" panose="02020603050405020304" pitchFamily="18" charset="0"/>
                        </a:rPr>
                        <a:t>1. Mario accede alla piattaforma inserendo le proprie credenziali di accesso. </a:t>
                      </a:r>
                      <a:endParaRPr lang="it-IT" sz="1700" b="0" i="0">
                        <a:effectLst/>
                      </a:endParaRPr>
                    </a:p>
                    <a:p>
                      <a:pPr algn="ctr" rtl="0" fontAlgn="base"/>
                      <a:r>
                        <a:rPr lang="it-IT" sz="1100" b="0" i="0">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r>
                        <a:rPr lang="it-IT" sz="1100" b="0" i="0">
                          <a:effectLst/>
                          <a:latin typeface="Times New Roman" panose="02020603050405020304" pitchFamily="18" charset="0"/>
                        </a:rPr>
                        <a:t>2. Il sistema riconosce le credenziali e mostra la home page della piattaforma. </a:t>
                      </a:r>
                      <a:endParaRPr lang="it-IT" sz="1700" b="0" i="0">
                        <a:effectLst/>
                      </a:endParaRPr>
                    </a:p>
                    <a:p>
                      <a:pPr algn="ctr" rtl="0" fontAlgn="base"/>
                      <a:r>
                        <a:rPr lang="it-IT" sz="1100" b="0" i="0">
                          <a:effectLst/>
                          <a:latin typeface="Times New Roman" panose="02020603050405020304" pitchFamily="18" charset="0"/>
                        </a:rPr>
                        <a:t>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9307782"/>
                  </a:ext>
                </a:extLst>
              </a:tr>
              <a:tr h="608174">
                <a:tc vMerge="1">
                  <a:txBody>
                    <a:bodyPr/>
                    <a:lstStyle/>
                    <a:p>
                      <a:endParaRPr lang="it-IT"/>
                    </a:p>
                  </a:txBody>
                  <a:tcPr/>
                </a:tc>
                <a:tc>
                  <a:txBody>
                    <a:bodyPr/>
                    <a:lstStyle/>
                    <a:p>
                      <a:pPr algn="ctr" rtl="0" fontAlgn="base"/>
                      <a:r>
                        <a:rPr lang="it-IT" sz="1100" b="0" i="0">
                          <a:effectLst/>
                          <a:latin typeface="Times New Roman" panose="02020603050405020304" pitchFamily="18" charset="0"/>
                        </a:rPr>
                        <a:t>3. Mario clicca la sezione riguardante la lista degli studenti. </a:t>
                      </a:r>
                      <a:endParaRPr lang="it-IT" sz="1700" b="0" i="0">
                        <a:effectLst/>
                      </a:endParaRPr>
                    </a:p>
                  </a:txBody>
                  <a:tcPr marL="86882" marR="86882" marT="43441" marB="43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r>
                        <a:rPr lang="it-IT" sz="1100" b="0" i="0">
                          <a:effectLst/>
                          <a:latin typeface="Times New Roman" panose="02020603050405020304" pitchFamily="18" charset="0"/>
                        </a:rPr>
                        <a:t>4. Il sistema mostra una pagina con tutti gli studenti della scuola. </a:t>
                      </a:r>
                      <a:endParaRPr lang="it-IT" sz="1700" b="0" i="0">
                        <a:effectLst/>
                      </a:endParaRPr>
                    </a:p>
                  </a:txBody>
                  <a:tcPr marL="86882" marR="86882" marT="43441" marB="43441" anchor="ctr">
                    <a:lnL w="12700" cap="flat" cmpd="sng" algn="ctr">
                      <a:solidFill>
                        <a:schemeClr val="tx1"/>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3176141"/>
                  </a:ext>
                </a:extLst>
              </a:tr>
              <a:tr h="781938">
                <a:tc vMerge="1">
                  <a:txBody>
                    <a:bodyPr/>
                    <a:lstStyle/>
                    <a:p>
                      <a:endParaRPr lang="it-IT"/>
                    </a:p>
                  </a:txBody>
                  <a:tcPr/>
                </a:tc>
                <a:tc>
                  <a:txBody>
                    <a:bodyPr/>
                    <a:lstStyle/>
                    <a:p>
                      <a:pPr algn="ctr" rtl="0" fontAlgn="base"/>
                      <a:r>
                        <a:rPr lang="it-IT" sz="1100" b="0" i="0" dirty="0">
                          <a:effectLst/>
                          <a:latin typeface="Times New Roman" panose="02020603050405020304" pitchFamily="18" charset="0"/>
                        </a:rPr>
                        <a:t>5. Mario clicca la sezione riguardante la valutazione degli studenti. </a:t>
                      </a:r>
                      <a:endParaRPr lang="it-IT" sz="1700" b="0" i="0" dirty="0">
                        <a:effectLst/>
                      </a:endParaRPr>
                    </a:p>
                  </a:txBody>
                  <a:tcPr marL="86882" marR="86882" marT="43441" marB="43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rtl="0" fontAlgn="base"/>
                      <a:r>
                        <a:rPr lang="it-IT" sz="1100" b="0" i="0">
                          <a:effectLst/>
                          <a:latin typeface="Times New Roman" panose="02020603050405020304" pitchFamily="18" charset="0"/>
                        </a:rPr>
                        <a:t>6. Il sistema mostra una pagina con il questionario di valutazione dello studente. </a:t>
                      </a:r>
                      <a:endParaRPr lang="it-IT" sz="1700" b="0" i="0">
                        <a:effectLst/>
                      </a:endParaRPr>
                    </a:p>
                  </a:txBody>
                  <a:tcPr marL="86882" marR="86882" marT="43441" marB="43441" anchor="ctr">
                    <a:lnL w="12700" cap="flat" cmpd="sng" algn="ctr">
                      <a:solidFill>
                        <a:schemeClr val="tx1"/>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29106662"/>
                  </a:ext>
                </a:extLst>
              </a:tr>
              <a:tr h="608174">
                <a:tc vMerge="1">
                  <a:txBody>
                    <a:bodyPr/>
                    <a:lstStyle/>
                    <a:p>
                      <a:endParaRPr lang="it-IT"/>
                    </a:p>
                  </a:txBody>
                  <a:tcPr/>
                </a:tc>
                <a:tc>
                  <a:txBody>
                    <a:bodyPr/>
                    <a:lstStyle/>
                    <a:p>
                      <a:pPr algn="ctr" rtl="0" fontAlgn="base"/>
                      <a:r>
                        <a:rPr lang="it-IT" sz="1100" b="0" i="0">
                          <a:effectLst/>
                          <a:latin typeface="Times New Roman" panose="02020603050405020304" pitchFamily="18" charset="0"/>
                        </a:rPr>
                        <a:t>7. Mario clicca sul tasto per salvare il questionario. </a:t>
                      </a:r>
                      <a:endParaRPr lang="it-IT" sz="1700" b="0" i="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ase"/>
                      <a:r>
                        <a:rPr lang="it-IT" sz="1100" b="0" i="0" dirty="0">
                          <a:effectLst/>
                          <a:latin typeface="Times New Roman" panose="02020603050405020304" pitchFamily="18" charset="0"/>
                        </a:rPr>
                        <a:t>8. Il sistema ritorna alla lista studenti. </a:t>
                      </a:r>
                      <a:endParaRPr lang="it-IT" sz="1700" b="0" i="0" dirty="0">
                        <a:effectLst/>
                      </a:endParaRPr>
                    </a:p>
                  </a:txBody>
                  <a:tcPr marL="86882" marR="86882" marT="43441" marB="4344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305169"/>
                  </a:ext>
                </a:extLst>
              </a:tr>
            </a:tbl>
          </a:graphicData>
        </a:graphic>
      </p:graphicFrame>
      <p:sp>
        <p:nvSpPr>
          <p:cNvPr id="19" name="CasellaDiTesto 18">
            <a:extLst>
              <a:ext uri="{FF2B5EF4-FFF2-40B4-BE49-F238E27FC236}">
                <a16:creationId xmlns:a16="http://schemas.microsoft.com/office/drawing/2014/main" id="{34915CB1-0E9B-7772-6921-7AA7357F6865}"/>
              </a:ext>
            </a:extLst>
          </p:cNvPr>
          <p:cNvSpPr txBox="1"/>
          <p:nvPr/>
        </p:nvSpPr>
        <p:spPr>
          <a:xfrm>
            <a:off x="684663" y="7684119"/>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pic>
        <p:nvPicPr>
          <p:cNvPr id="14" name="Immagine 13" descr="Immagine che contiene testo&#10;&#10;Descrizione generata automaticamente">
            <a:extLst>
              <a:ext uri="{FF2B5EF4-FFF2-40B4-BE49-F238E27FC236}">
                <a16:creationId xmlns:a16="http://schemas.microsoft.com/office/drawing/2014/main" id="{FC40E940-FB4A-2E26-1F90-C1672C18C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377" y="2364531"/>
            <a:ext cx="1810381" cy="3600000"/>
          </a:xfrm>
          <a:prstGeom prst="rect">
            <a:avLst/>
          </a:prstGeom>
        </p:spPr>
      </p:pic>
      <p:pic>
        <p:nvPicPr>
          <p:cNvPr id="17" name="Immagine 16" descr="Immagine che contiene testo&#10;&#10;Descrizione generata automaticamente">
            <a:extLst>
              <a:ext uri="{FF2B5EF4-FFF2-40B4-BE49-F238E27FC236}">
                <a16:creationId xmlns:a16="http://schemas.microsoft.com/office/drawing/2014/main" id="{5F040D5C-E865-4B34-632F-7900E6334208}"/>
              </a:ext>
            </a:extLst>
          </p:cNvPr>
          <p:cNvPicPr>
            <a:picLocks noChangeAspect="1"/>
          </p:cNvPicPr>
          <p:nvPr/>
        </p:nvPicPr>
        <p:blipFill rotWithShape="1">
          <a:blip r:embed="rId3">
            <a:extLst>
              <a:ext uri="{28A0092B-C50C-407E-A947-70E740481C1C}">
                <a14:useLocalDpi xmlns:a14="http://schemas.microsoft.com/office/drawing/2010/main" val="0"/>
              </a:ext>
            </a:extLst>
          </a:blip>
          <a:srcRect l="-1338" t="-1755" r="48401" b="3283"/>
          <a:stretch/>
        </p:blipFill>
        <p:spPr>
          <a:xfrm>
            <a:off x="395453" y="2574524"/>
            <a:ext cx="5250026" cy="3600000"/>
          </a:xfrm>
          <a:prstGeom prst="rect">
            <a:avLst/>
          </a:prstGeom>
        </p:spPr>
      </p:pic>
      <p:sp>
        <p:nvSpPr>
          <p:cNvPr id="20" name="CasellaDiTesto 19">
            <a:extLst>
              <a:ext uri="{FF2B5EF4-FFF2-40B4-BE49-F238E27FC236}">
                <a16:creationId xmlns:a16="http://schemas.microsoft.com/office/drawing/2014/main" id="{305D27B7-5807-299F-04B1-00EF7A7B7EFC}"/>
              </a:ext>
            </a:extLst>
          </p:cNvPr>
          <p:cNvSpPr txBox="1"/>
          <p:nvPr/>
        </p:nvSpPr>
        <p:spPr>
          <a:xfrm>
            <a:off x="684662" y="1604259"/>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Candidatura ad un bando di selezione (Studente)</a:t>
            </a:r>
          </a:p>
        </p:txBody>
      </p:sp>
      <p:sp>
        <p:nvSpPr>
          <p:cNvPr id="18" name="CasellaDiTesto 17">
            <a:extLst>
              <a:ext uri="{FF2B5EF4-FFF2-40B4-BE49-F238E27FC236}">
                <a16:creationId xmlns:a16="http://schemas.microsoft.com/office/drawing/2014/main" id="{6BCC41F1-1231-491C-1668-7439C188E2AF}"/>
              </a:ext>
            </a:extLst>
          </p:cNvPr>
          <p:cNvSpPr txBox="1"/>
          <p:nvPr/>
        </p:nvSpPr>
        <p:spPr>
          <a:xfrm>
            <a:off x="2368538" y="6069388"/>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web</a:t>
            </a:r>
          </a:p>
        </p:txBody>
      </p:sp>
      <p:sp>
        <p:nvSpPr>
          <p:cNvPr id="21" name="CasellaDiTesto 20">
            <a:extLst>
              <a:ext uri="{FF2B5EF4-FFF2-40B4-BE49-F238E27FC236}">
                <a16:creationId xmlns:a16="http://schemas.microsoft.com/office/drawing/2014/main" id="{CF8466B1-454F-9B69-3637-63ABAB61A882}"/>
              </a:ext>
            </a:extLst>
          </p:cNvPr>
          <p:cNvSpPr txBox="1"/>
          <p:nvPr/>
        </p:nvSpPr>
        <p:spPr>
          <a:xfrm>
            <a:off x="8829160" y="6113776"/>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mobile</a:t>
            </a:r>
          </a:p>
        </p:txBody>
      </p:sp>
    </p:spTree>
    <p:extLst>
      <p:ext uri="{BB962C8B-B14F-4D97-AF65-F5344CB8AC3E}">
        <p14:creationId xmlns:p14="http://schemas.microsoft.com/office/powerpoint/2010/main" val="2968645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40" y="310941"/>
            <a:ext cx="8239760"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 Presentazione del gruppo</a:t>
            </a:r>
          </a:p>
        </p:txBody>
      </p:sp>
      <p:pic>
        <p:nvPicPr>
          <p:cNvPr id="8" name="Immagine 7" descr="Immagine che contiene esterni, erba, albero, persona&#10;&#10;Descrizione generata automaticamente">
            <a:extLst>
              <a:ext uri="{FF2B5EF4-FFF2-40B4-BE49-F238E27FC236}">
                <a16:creationId xmlns:a16="http://schemas.microsoft.com/office/drawing/2014/main" id="{AA5B20AB-76B4-D95D-C11B-A45DE1197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972" y="3126924"/>
            <a:ext cx="721710" cy="720000"/>
          </a:xfrm>
          <a:prstGeom prst="rect">
            <a:avLst/>
          </a:prstGeom>
          <a:effectLst>
            <a:outerShdw blurRad="50800" dist="38100" dir="5400000" algn="t" rotWithShape="0">
              <a:prstClr val="black">
                <a:alpha val="40000"/>
              </a:prstClr>
            </a:outerShdw>
          </a:effectLst>
        </p:spPr>
      </p:pic>
      <p:pic>
        <p:nvPicPr>
          <p:cNvPr id="10" name="Immagine 9" descr="Immagine che contiene persona, uomo, occhiali, interni&#10;&#10;Descrizione generata automaticamente">
            <a:extLst>
              <a:ext uri="{FF2B5EF4-FFF2-40B4-BE49-F238E27FC236}">
                <a16:creationId xmlns:a16="http://schemas.microsoft.com/office/drawing/2014/main" id="{CFEE2D16-3393-E4E6-741F-4086F74B0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72" y="5827059"/>
            <a:ext cx="720000" cy="720000"/>
          </a:xfrm>
          <a:prstGeom prst="rect">
            <a:avLst/>
          </a:prstGeom>
          <a:effectLst>
            <a:outerShdw blurRad="50800" dist="38100" dir="5400000" algn="t" rotWithShape="0">
              <a:prstClr val="black">
                <a:alpha val="40000"/>
              </a:prstClr>
            </a:outerShdw>
          </a:effectLst>
        </p:spPr>
      </p:pic>
      <p:pic>
        <p:nvPicPr>
          <p:cNvPr id="12" name="Immagine 11" descr="Immagine che contiene persona, interni, abbigliamento, donna&#10;&#10;Descrizione generata automaticamente">
            <a:extLst>
              <a:ext uri="{FF2B5EF4-FFF2-40B4-BE49-F238E27FC236}">
                <a16:creationId xmlns:a16="http://schemas.microsoft.com/office/drawing/2014/main" id="{771DF6B9-3FE2-22DB-EB27-6F826CBC3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2" y="1838829"/>
            <a:ext cx="720000" cy="720000"/>
          </a:xfrm>
          <a:prstGeom prst="rect">
            <a:avLst/>
          </a:prstGeom>
          <a:effectLst>
            <a:outerShdw blurRad="50800" dist="38100" dir="5400000" algn="t" rotWithShape="0">
              <a:prstClr val="black">
                <a:alpha val="40000"/>
              </a:prstClr>
            </a:outerShdw>
          </a:effectLst>
        </p:spPr>
      </p:pic>
      <p:pic>
        <p:nvPicPr>
          <p:cNvPr id="14" name="Immagine 13" descr="Immagine che contiene persona&#10;&#10;Descrizione generata automaticamente">
            <a:extLst>
              <a:ext uri="{FF2B5EF4-FFF2-40B4-BE49-F238E27FC236}">
                <a16:creationId xmlns:a16="http://schemas.microsoft.com/office/drawing/2014/main" id="{B5FD2041-B83C-AB3D-35B4-81C56CC34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972" y="4482373"/>
            <a:ext cx="720000" cy="720000"/>
          </a:xfrm>
          <a:prstGeom prst="rect">
            <a:avLst/>
          </a:prstGeom>
          <a:effectLst>
            <a:outerShdw blurRad="50800" dist="38100" dir="5400000" algn="t" rotWithShape="0">
              <a:prstClr val="black">
                <a:alpha val="40000"/>
              </a:prstClr>
            </a:outerShdw>
          </a:effectLst>
        </p:spPr>
      </p:pic>
      <p:sp>
        <p:nvSpPr>
          <p:cNvPr id="2" name="CasellaDiTesto 1">
            <a:extLst>
              <a:ext uri="{FF2B5EF4-FFF2-40B4-BE49-F238E27FC236}">
                <a16:creationId xmlns:a16="http://schemas.microsoft.com/office/drawing/2014/main" id="{C8F27E0B-F583-5DF5-3F64-91688B2C4742}"/>
              </a:ext>
            </a:extLst>
          </p:cNvPr>
          <p:cNvSpPr txBox="1"/>
          <p:nvPr/>
        </p:nvSpPr>
        <p:spPr>
          <a:xfrm>
            <a:off x="1778000" y="1967996"/>
            <a:ext cx="3525520" cy="461665"/>
          </a:xfrm>
          <a:prstGeom prst="rect">
            <a:avLst/>
          </a:prstGeom>
          <a:noFill/>
        </p:spPr>
        <p:txBody>
          <a:bodyPr wrap="square" rtlCol="0">
            <a:spAutoFit/>
          </a:bodyPr>
          <a:lstStyle/>
          <a:p>
            <a:r>
              <a:rPr lang="it-IT" sz="2400" dirty="0">
                <a:solidFill>
                  <a:srgbClr val="926151"/>
                </a:solidFill>
                <a:latin typeface="Times New Roman" panose="02020603050405020304" pitchFamily="18" charset="0"/>
                <a:cs typeface="Times New Roman" panose="02020603050405020304" pitchFamily="18" charset="0"/>
              </a:rPr>
              <a:t>De Martino Angela</a:t>
            </a:r>
          </a:p>
        </p:txBody>
      </p:sp>
      <p:sp>
        <p:nvSpPr>
          <p:cNvPr id="19" name="CasellaDiTesto 18">
            <a:extLst>
              <a:ext uri="{FF2B5EF4-FFF2-40B4-BE49-F238E27FC236}">
                <a16:creationId xmlns:a16="http://schemas.microsoft.com/office/drawing/2014/main" id="{3EF3C1CE-D842-7068-000D-B7A6CD379BBB}"/>
              </a:ext>
            </a:extLst>
          </p:cNvPr>
          <p:cNvSpPr txBox="1"/>
          <p:nvPr/>
        </p:nvSpPr>
        <p:spPr>
          <a:xfrm>
            <a:off x="1778000" y="3256091"/>
            <a:ext cx="3525520" cy="461665"/>
          </a:xfrm>
          <a:prstGeom prst="rect">
            <a:avLst/>
          </a:prstGeom>
          <a:noFill/>
        </p:spPr>
        <p:txBody>
          <a:bodyPr wrap="square" rtlCol="0">
            <a:spAutoFit/>
          </a:bodyPr>
          <a:lstStyle/>
          <a:p>
            <a:r>
              <a:rPr lang="it-IT" sz="2400" dirty="0">
                <a:solidFill>
                  <a:srgbClr val="926151"/>
                </a:solidFill>
                <a:latin typeface="Times New Roman" panose="02020603050405020304" pitchFamily="18" charset="0"/>
                <a:cs typeface="Times New Roman" panose="02020603050405020304" pitchFamily="18" charset="0"/>
              </a:rPr>
              <a:t>Sellitto Antonio</a:t>
            </a:r>
          </a:p>
        </p:txBody>
      </p:sp>
      <p:sp>
        <p:nvSpPr>
          <p:cNvPr id="20" name="CasellaDiTesto 19">
            <a:extLst>
              <a:ext uri="{FF2B5EF4-FFF2-40B4-BE49-F238E27FC236}">
                <a16:creationId xmlns:a16="http://schemas.microsoft.com/office/drawing/2014/main" id="{D4B4997F-37A5-8B40-59DE-DE6785FBBC35}"/>
              </a:ext>
            </a:extLst>
          </p:cNvPr>
          <p:cNvSpPr txBox="1"/>
          <p:nvPr/>
        </p:nvSpPr>
        <p:spPr>
          <a:xfrm>
            <a:off x="1778000" y="4542529"/>
            <a:ext cx="3525520" cy="461665"/>
          </a:xfrm>
          <a:prstGeom prst="rect">
            <a:avLst/>
          </a:prstGeom>
          <a:noFill/>
        </p:spPr>
        <p:txBody>
          <a:bodyPr wrap="square" rtlCol="0">
            <a:spAutoFit/>
          </a:bodyPr>
          <a:lstStyle/>
          <a:p>
            <a:r>
              <a:rPr lang="it-IT" sz="2400" dirty="0">
                <a:solidFill>
                  <a:srgbClr val="926151"/>
                </a:solidFill>
                <a:latin typeface="Times New Roman" panose="02020603050405020304" pitchFamily="18" charset="0"/>
                <a:cs typeface="Times New Roman" panose="02020603050405020304" pitchFamily="18" charset="0"/>
              </a:rPr>
              <a:t>Genovese Sabato</a:t>
            </a:r>
          </a:p>
        </p:txBody>
      </p:sp>
      <p:sp>
        <p:nvSpPr>
          <p:cNvPr id="21" name="CasellaDiTesto 20">
            <a:extLst>
              <a:ext uri="{FF2B5EF4-FFF2-40B4-BE49-F238E27FC236}">
                <a16:creationId xmlns:a16="http://schemas.microsoft.com/office/drawing/2014/main" id="{4942D95B-8986-6645-DA78-41211A35994F}"/>
              </a:ext>
            </a:extLst>
          </p:cNvPr>
          <p:cNvSpPr txBox="1"/>
          <p:nvPr/>
        </p:nvSpPr>
        <p:spPr>
          <a:xfrm>
            <a:off x="1778000" y="5956226"/>
            <a:ext cx="3525520" cy="461665"/>
          </a:xfrm>
          <a:prstGeom prst="rect">
            <a:avLst/>
          </a:prstGeom>
          <a:noFill/>
        </p:spPr>
        <p:txBody>
          <a:bodyPr wrap="square" rtlCol="0">
            <a:spAutoFit/>
          </a:bodyPr>
          <a:lstStyle/>
          <a:p>
            <a:r>
              <a:rPr lang="it-IT" sz="2400" dirty="0">
                <a:solidFill>
                  <a:srgbClr val="926151"/>
                </a:solidFill>
                <a:latin typeface="Times New Roman" panose="02020603050405020304" pitchFamily="18" charset="0"/>
                <a:cs typeface="Times New Roman" panose="02020603050405020304" pitchFamily="18" charset="0"/>
              </a:rPr>
              <a:t>Mungiello Stefano</a:t>
            </a:r>
          </a:p>
        </p:txBody>
      </p:sp>
    </p:spTree>
    <p:extLst>
      <p:ext uri="{BB962C8B-B14F-4D97-AF65-F5344CB8AC3E}">
        <p14:creationId xmlns:p14="http://schemas.microsoft.com/office/powerpoint/2010/main" val="40350653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8. Idee di progetto</a:t>
            </a:r>
          </a:p>
        </p:txBody>
      </p:sp>
      <p:pic>
        <p:nvPicPr>
          <p:cNvPr id="14" name="Immagine 13" descr="Immagine che contiene testo&#10;&#10;Descrizione generata automaticamente">
            <a:extLst>
              <a:ext uri="{FF2B5EF4-FFF2-40B4-BE49-F238E27FC236}">
                <a16:creationId xmlns:a16="http://schemas.microsoft.com/office/drawing/2014/main" id="{FC40E940-FB4A-2E26-1F90-C1672C18C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377" y="8835673"/>
            <a:ext cx="1810381" cy="3600000"/>
          </a:xfrm>
          <a:prstGeom prst="rect">
            <a:avLst/>
          </a:prstGeom>
        </p:spPr>
      </p:pic>
      <p:pic>
        <p:nvPicPr>
          <p:cNvPr id="17" name="Immagine 16" descr="Immagine che contiene testo&#10;&#10;Descrizione generata automaticamente">
            <a:extLst>
              <a:ext uri="{FF2B5EF4-FFF2-40B4-BE49-F238E27FC236}">
                <a16:creationId xmlns:a16="http://schemas.microsoft.com/office/drawing/2014/main" id="{5F040D5C-E865-4B34-632F-7900E6334208}"/>
              </a:ext>
            </a:extLst>
          </p:cNvPr>
          <p:cNvPicPr>
            <a:picLocks noChangeAspect="1"/>
          </p:cNvPicPr>
          <p:nvPr/>
        </p:nvPicPr>
        <p:blipFill rotWithShape="1">
          <a:blip r:embed="rId3">
            <a:extLst>
              <a:ext uri="{28A0092B-C50C-407E-A947-70E740481C1C}">
                <a14:useLocalDpi xmlns:a14="http://schemas.microsoft.com/office/drawing/2010/main" val="0"/>
              </a:ext>
            </a:extLst>
          </a:blip>
          <a:srcRect l="-1338" t="-1755" r="48401" b="3283"/>
          <a:stretch/>
        </p:blipFill>
        <p:spPr>
          <a:xfrm>
            <a:off x="395453" y="9045666"/>
            <a:ext cx="5250026" cy="3600000"/>
          </a:xfrm>
          <a:prstGeom prst="rect">
            <a:avLst/>
          </a:prstGeom>
        </p:spPr>
      </p:pic>
      <p:sp>
        <p:nvSpPr>
          <p:cNvPr id="20" name="CasellaDiTesto 19">
            <a:extLst>
              <a:ext uri="{FF2B5EF4-FFF2-40B4-BE49-F238E27FC236}">
                <a16:creationId xmlns:a16="http://schemas.microsoft.com/office/drawing/2014/main" id="{305D27B7-5807-299F-04B1-00EF7A7B7EFC}"/>
              </a:ext>
            </a:extLst>
          </p:cNvPr>
          <p:cNvSpPr txBox="1"/>
          <p:nvPr/>
        </p:nvSpPr>
        <p:spPr>
          <a:xfrm>
            <a:off x="684662" y="8075401"/>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Candidatura ad un bando di selezione (Studente)</a:t>
            </a:r>
          </a:p>
        </p:txBody>
      </p:sp>
      <p:sp>
        <p:nvSpPr>
          <p:cNvPr id="18" name="CasellaDiTesto 17">
            <a:extLst>
              <a:ext uri="{FF2B5EF4-FFF2-40B4-BE49-F238E27FC236}">
                <a16:creationId xmlns:a16="http://schemas.microsoft.com/office/drawing/2014/main" id="{6BCC41F1-1231-491C-1668-7439C188E2AF}"/>
              </a:ext>
            </a:extLst>
          </p:cNvPr>
          <p:cNvSpPr txBox="1"/>
          <p:nvPr/>
        </p:nvSpPr>
        <p:spPr>
          <a:xfrm>
            <a:off x="2368538" y="12540530"/>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web</a:t>
            </a:r>
          </a:p>
        </p:txBody>
      </p:sp>
      <p:sp>
        <p:nvSpPr>
          <p:cNvPr id="21" name="CasellaDiTesto 20">
            <a:extLst>
              <a:ext uri="{FF2B5EF4-FFF2-40B4-BE49-F238E27FC236}">
                <a16:creationId xmlns:a16="http://schemas.microsoft.com/office/drawing/2014/main" id="{CF8466B1-454F-9B69-3637-63ABAB61A882}"/>
              </a:ext>
            </a:extLst>
          </p:cNvPr>
          <p:cNvSpPr txBox="1"/>
          <p:nvPr/>
        </p:nvSpPr>
        <p:spPr>
          <a:xfrm>
            <a:off x="8829160" y="12584918"/>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mobile</a:t>
            </a:r>
          </a:p>
        </p:txBody>
      </p:sp>
      <p:pic>
        <p:nvPicPr>
          <p:cNvPr id="3" name="Immagine 2">
            <a:extLst>
              <a:ext uri="{FF2B5EF4-FFF2-40B4-BE49-F238E27FC236}">
                <a16:creationId xmlns:a16="http://schemas.microsoft.com/office/drawing/2014/main" id="{9043E6E0-BA18-3D02-6D5D-69522181E2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82" y="2699761"/>
            <a:ext cx="5772414" cy="3600000"/>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5312F203-BE62-0F8B-3D11-79667B908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1992" y="2481107"/>
            <a:ext cx="1810381" cy="3600000"/>
          </a:xfrm>
          <a:prstGeom prst="rect">
            <a:avLst/>
          </a:prstGeom>
        </p:spPr>
      </p:pic>
      <p:sp>
        <p:nvSpPr>
          <p:cNvPr id="22" name="CasellaDiTesto 21">
            <a:extLst>
              <a:ext uri="{FF2B5EF4-FFF2-40B4-BE49-F238E27FC236}">
                <a16:creationId xmlns:a16="http://schemas.microsoft.com/office/drawing/2014/main" id="{9D9A5454-10C0-1697-63FE-89B79C721EC6}"/>
              </a:ext>
            </a:extLst>
          </p:cNvPr>
          <p:cNvSpPr txBox="1"/>
          <p:nvPr/>
        </p:nvSpPr>
        <p:spPr>
          <a:xfrm>
            <a:off x="896743" y="1634395"/>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Indizione di un bando di selezione (HR Manager)</a:t>
            </a:r>
          </a:p>
        </p:txBody>
      </p:sp>
      <p:sp>
        <p:nvSpPr>
          <p:cNvPr id="23" name="CasellaDiTesto 22">
            <a:extLst>
              <a:ext uri="{FF2B5EF4-FFF2-40B4-BE49-F238E27FC236}">
                <a16:creationId xmlns:a16="http://schemas.microsoft.com/office/drawing/2014/main" id="{C614CADA-A69F-9B8D-E5D2-C50190A49775}"/>
              </a:ext>
            </a:extLst>
          </p:cNvPr>
          <p:cNvSpPr txBox="1"/>
          <p:nvPr/>
        </p:nvSpPr>
        <p:spPr>
          <a:xfrm>
            <a:off x="2352262" y="6212216"/>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web</a:t>
            </a:r>
          </a:p>
        </p:txBody>
      </p:sp>
      <p:sp>
        <p:nvSpPr>
          <p:cNvPr id="24" name="CasellaDiTesto 23">
            <a:extLst>
              <a:ext uri="{FF2B5EF4-FFF2-40B4-BE49-F238E27FC236}">
                <a16:creationId xmlns:a16="http://schemas.microsoft.com/office/drawing/2014/main" id="{4418C83B-9072-C9F2-BDA9-68767EABAAB4}"/>
              </a:ext>
            </a:extLst>
          </p:cNvPr>
          <p:cNvSpPr txBox="1"/>
          <p:nvPr/>
        </p:nvSpPr>
        <p:spPr>
          <a:xfrm>
            <a:off x="8812884" y="6256604"/>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mobile</a:t>
            </a:r>
          </a:p>
        </p:txBody>
      </p:sp>
    </p:spTree>
    <p:extLst>
      <p:ext uri="{BB962C8B-B14F-4D97-AF65-F5344CB8AC3E}">
        <p14:creationId xmlns:p14="http://schemas.microsoft.com/office/powerpoint/2010/main" val="2350255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8. Idee di progetto</a:t>
            </a:r>
          </a:p>
        </p:txBody>
      </p:sp>
      <p:pic>
        <p:nvPicPr>
          <p:cNvPr id="3" name="Immagine 2">
            <a:extLst>
              <a:ext uri="{FF2B5EF4-FFF2-40B4-BE49-F238E27FC236}">
                <a16:creationId xmlns:a16="http://schemas.microsoft.com/office/drawing/2014/main" id="{9043E6E0-BA18-3D02-6D5D-69522181E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82" y="8279947"/>
            <a:ext cx="5772414" cy="3600000"/>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5312F203-BE62-0F8B-3D11-79667B908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1992" y="8061293"/>
            <a:ext cx="1810381" cy="3600000"/>
          </a:xfrm>
          <a:prstGeom prst="rect">
            <a:avLst/>
          </a:prstGeom>
        </p:spPr>
      </p:pic>
      <p:sp>
        <p:nvSpPr>
          <p:cNvPr id="22" name="CasellaDiTesto 21">
            <a:extLst>
              <a:ext uri="{FF2B5EF4-FFF2-40B4-BE49-F238E27FC236}">
                <a16:creationId xmlns:a16="http://schemas.microsoft.com/office/drawing/2014/main" id="{9D9A5454-10C0-1697-63FE-89B79C721EC6}"/>
              </a:ext>
            </a:extLst>
          </p:cNvPr>
          <p:cNvSpPr txBox="1"/>
          <p:nvPr/>
        </p:nvSpPr>
        <p:spPr>
          <a:xfrm>
            <a:off x="896743" y="7214581"/>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Indizione di un bando di selezione (HR Manager)</a:t>
            </a:r>
          </a:p>
        </p:txBody>
      </p:sp>
      <p:sp>
        <p:nvSpPr>
          <p:cNvPr id="23" name="CasellaDiTesto 22">
            <a:extLst>
              <a:ext uri="{FF2B5EF4-FFF2-40B4-BE49-F238E27FC236}">
                <a16:creationId xmlns:a16="http://schemas.microsoft.com/office/drawing/2014/main" id="{C614CADA-A69F-9B8D-E5D2-C50190A49775}"/>
              </a:ext>
            </a:extLst>
          </p:cNvPr>
          <p:cNvSpPr txBox="1"/>
          <p:nvPr/>
        </p:nvSpPr>
        <p:spPr>
          <a:xfrm>
            <a:off x="2352262" y="11792402"/>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web</a:t>
            </a:r>
          </a:p>
        </p:txBody>
      </p:sp>
      <p:sp>
        <p:nvSpPr>
          <p:cNvPr id="24" name="CasellaDiTesto 23">
            <a:extLst>
              <a:ext uri="{FF2B5EF4-FFF2-40B4-BE49-F238E27FC236}">
                <a16:creationId xmlns:a16="http://schemas.microsoft.com/office/drawing/2014/main" id="{4418C83B-9072-C9F2-BDA9-68767EABAAB4}"/>
              </a:ext>
            </a:extLst>
          </p:cNvPr>
          <p:cNvSpPr txBox="1"/>
          <p:nvPr/>
        </p:nvSpPr>
        <p:spPr>
          <a:xfrm>
            <a:off x="8812884" y="11836790"/>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mobile</a:t>
            </a:r>
          </a:p>
        </p:txBody>
      </p:sp>
      <p:sp>
        <p:nvSpPr>
          <p:cNvPr id="25" name="CasellaDiTesto 24">
            <a:extLst>
              <a:ext uri="{FF2B5EF4-FFF2-40B4-BE49-F238E27FC236}">
                <a16:creationId xmlns:a16="http://schemas.microsoft.com/office/drawing/2014/main" id="{689AB977-8FE3-431B-8E86-9969D714B63B}"/>
              </a:ext>
            </a:extLst>
          </p:cNvPr>
          <p:cNvSpPr txBox="1"/>
          <p:nvPr/>
        </p:nvSpPr>
        <p:spPr>
          <a:xfrm>
            <a:off x="2340540" y="6177046"/>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web</a:t>
            </a:r>
          </a:p>
        </p:txBody>
      </p:sp>
      <p:sp>
        <p:nvSpPr>
          <p:cNvPr id="26" name="CasellaDiTesto 25">
            <a:extLst>
              <a:ext uri="{FF2B5EF4-FFF2-40B4-BE49-F238E27FC236}">
                <a16:creationId xmlns:a16="http://schemas.microsoft.com/office/drawing/2014/main" id="{6DF056F2-ABE1-C4F8-009D-5D01D7B0FC63}"/>
              </a:ext>
            </a:extLst>
          </p:cNvPr>
          <p:cNvSpPr txBox="1"/>
          <p:nvPr/>
        </p:nvSpPr>
        <p:spPr>
          <a:xfrm>
            <a:off x="8801162" y="6221434"/>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mobile</a:t>
            </a:r>
          </a:p>
        </p:txBody>
      </p:sp>
      <p:sp>
        <p:nvSpPr>
          <p:cNvPr id="27" name="CasellaDiTesto 26">
            <a:extLst>
              <a:ext uri="{FF2B5EF4-FFF2-40B4-BE49-F238E27FC236}">
                <a16:creationId xmlns:a16="http://schemas.microsoft.com/office/drawing/2014/main" id="{9104229D-113C-1DE4-AB37-B6C8FF93D9AB}"/>
              </a:ext>
            </a:extLst>
          </p:cNvPr>
          <p:cNvSpPr txBox="1"/>
          <p:nvPr/>
        </p:nvSpPr>
        <p:spPr>
          <a:xfrm>
            <a:off x="684661" y="1579078"/>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pic>
        <p:nvPicPr>
          <p:cNvPr id="10" name="Immagine 9" descr="Immagine che contiene testo&#10;&#10;Descrizione generata automaticamente">
            <a:extLst>
              <a:ext uri="{FF2B5EF4-FFF2-40B4-BE49-F238E27FC236}">
                <a16:creationId xmlns:a16="http://schemas.microsoft.com/office/drawing/2014/main" id="{EB0B588E-43B8-DBDF-1073-FCD7B5F27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1992" y="2564629"/>
            <a:ext cx="1810381" cy="3600000"/>
          </a:xfrm>
          <a:prstGeom prst="rect">
            <a:avLst/>
          </a:prstGeom>
        </p:spPr>
      </p:pic>
      <p:pic>
        <p:nvPicPr>
          <p:cNvPr id="12" name="Immagine 11">
            <a:extLst>
              <a:ext uri="{FF2B5EF4-FFF2-40B4-BE49-F238E27FC236}">
                <a16:creationId xmlns:a16="http://schemas.microsoft.com/office/drawing/2014/main" id="{6175D7BA-CA58-63BF-6366-C6299BD284FA}"/>
              </a:ext>
            </a:extLst>
          </p:cNvPr>
          <p:cNvPicPr>
            <a:picLocks noChangeAspect="1"/>
          </p:cNvPicPr>
          <p:nvPr/>
        </p:nvPicPr>
        <p:blipFill rotWithShape="1">
          <a:blip r:embed="rId5">
            <a:extLst>
              <a:ext uri="{28A0092B-C50C-407E-A947-70E740481C1C}">
                <a14:useLocalDpi xmlns:a14="http://schemas.microsoft.com/office/drawing/2010/main" val="0"/>
              </a:ext>
            </a:extLst>
          </a:blip>
          <a:srcRect l="1" r="39130" b="26343"/>
          <a:stretch/>
        </p:blipFill>
        <p:spPr>
          <a:xfrm>
            <a:off x="913698" y="2520434"/>
            <a:ext cx="4865725" cy="3600000"/>
          </a:xfrm>
          <a:prstGeom prst="rect">
            <a:avLst/>
          </a:prstGeom>
        </p:spPr>
      </p:pic>
    </p:spTree>
    <p:extLst>
      <p:ext uri="{BB962C8B-B14F-4D97-AF65-F5344CB8AC3E}">
        <p14:creationId xmlns:p14="http://schemas.microsoft.com/office/powerpoint/2010/main" val="31319482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8. Idee di progetto</a:t>
            </a:r>
          </a:p>
        </p:txBody>
      </p:sp>
      <p:sp>
        <p:nvSpPr>
          <p:cNvPr id="25" name="CasellaDiTesto 24">
            <a:extLst>
              <a:ext uri="{FF2B5EF4-FFF2-40B4-BE49-F238E27FC236}">
                <a16:creationId xmlns:a16="http://schemas.microsoft.com/office/drawing/2014/main" id="{689AB977-8FE3-431B-8E86-9969D714B63B}"/>
              </a:ext>
            </a:extLst>
          </p:cNvPr>
          <p:cNvSpPr txBox="1"/>
          <p:nvPr/>
        </p:nvSpPr>
        <p:spPr>
          <a:xfrm>
            <a:off x="2340540" y="11968248"/>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web</a:t>
            </a:r>
          </a:p>
        </p:txBody>
      </p:sp>
      <p:sp>
        <p:nvSpPr>
          <p:cNvPr id="26" name="CasellaDiTesto 25">
            <a:extLst>
              <a:ext uri="{FF2B5EF4-FFF2-40B4-BE49-F238E27FC236}">
                <a16:creationId xmlns:a16="http://schemas.microsoft.com/office/drawing/2014/main" id="{6DF056F2-ABE1-C4F8-009D-5D01D7B0FC63}"/>
              </a:ext>
            </a:extLst>
          </p:cNvPr>
          <p:cNvSpPr txBox="1"/>
          <p:nvPr/>
        </p:nvSpPr>
        <p:spPr>
          <a:xfrm>
            <a:off x="8801162" y="12012636"/>
            <a:ext cx="1988598" cy="369332"/>
          </a:xfrm>
          <a:prstGeom prst="rect">
            <a:avLst/>
          </a:prstGeom>
          <a:noFill/>
        </p:spPr>
        <p:txBody>
          <a:bodyPr wrap="square" rtlCol="0">
            <a:spAutoFit/>
          </a:bodyPr>
          <a:lstStyle/>
          <a:p>
            <a:pPr algn="ctr"/>
            <a:r>
              <a:rPr lang="it-IT" b="1" i="1" dirty="0">
                <a:latin typeface="Times New Roman" panose="02020603050405020304" pitchFamily="18" charset="0"/>
                <a:cs typeface="Times New Roman" panose="02020603050405020304" pitchFamily="18" charset="0"/>
              </a:rPr>
              <a:t>Idea mobile</a:t>
            </a:r>
          </a:p>
        </p:txBody>
      </p:sp>
      <p:sp>
        <p:nvSpPr>
          <p:cNvPr id="27" name="CasellaDiTesto 26">
            <a:extLst>
              <a:ext uri="{FF2B5EF4-FFF2-40B4-BE49-F238E27FC236}">
                <a16:creationId xmlns:a16="http://schemas.microsoft.com/office/drawing/2014/main" id="{9104229D-113C-1DE4-AB37-B6C8FF93D9AB}"/>
              </a:ext>
            </a:extLst>
          </p:cNvPr>
          <p:cNvSpPr txBox="1"/>
          <p:nvPr/>
        </p:nvSpPr>
        <p:spPr>
          <a:xfrm>
            <a:off x="684661" y="7370280"/>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pic>
        <p:nvPicPr>
          <p:cNvPr id="10" name="Immagine 9" descr="Immagine che contiene testo&#10;&#10;Descrizione generata automaticamente">
            <a:extLst>
              <a:ext uri="{FF2B5EF4-FFF2-40B4-BE49-F238E27FC236}">
                <a16:creationId xmlns:a16="http://schemas.microsoft.com/office/drawing/2014/main" id="{EB0B588E-43B8-DBDF-1073-FCD7B5F27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1992" y="8355831"/>
            <a:ext cx="1810381" cy="3600000"/>
          </a:xfrm>
          <a:prstGeom prst="rect">
            <a:avLst/>
          </a:prstGeom>
        </p:spPr>
      </p:pic>
      <p:pic>
        <p:nvPicPr>
          <p:cNvPr id="12" name="Immagine 11">
            <a:extLst>
              <a:ext uri="{FF2B5EF4-FFF2-40B4-BE49-F238E27FC236}">
                <a16:creationId xmlns:a16="http://schemas.microsoft.com/office/drawing/2014/main" id="{6175D7BA-CA58-63BF-6366-C6299BD284FA}"/>
              </a:ext>
            </a:extLst>
          </p:cNvPr>
          <p:cNvPicPr>
            <a:picLocks noChangeAspect="1"/>
          </p:cNvPicPr>
          <p:nvPr/>
        </p:nvPicPr>
        <p:blipFill rotWithShape="1">
          <a:blip r:embed="rId3">
            <a:extLst>
              <a:ext uri="{28A0092B-C50C-407E-A947-70E740481C1C}">
                <a14:useLocalDpi xmlns:a14="http://schemas.microsoft.com/office/drawing/2010/main" val="0"/>
              </a:ext>
            </a:extLst>
          </a:blip>
          <a:srcRect l="1" r="39130" b="26343"/>
          <a:stretch/>
        </p:blipFill>
        <p:spPr>
          <a:xfrm>
            <a:off x="913698" y="8311636"/>
            <a:ext cx="4865725" cy="3600000"/>
          </a:xfrm>
          <a:prstGeom prst="rect">
            <a:avLst/>
          </a:prstGeom>
        </p:spPr>
      </p:pic>
      <p:sp>
        <p:nvSpPr>
          <p:cNvPr id="15" name="CasellaDiTesto 14">
            <a:extLst>
              <a:ext uri="{FF2B5EF4-FFF2-40B4-BE49-F238E27FC236}">
                <a16:creationId xmlns:a16="http://schemas.microsoft.com/office/drawing/2014/main" id="{C0A824E2-8F77-26AC-0504-588D5309E897}"/>
              </a:ext>
            </a:extLst>
          </p:cNvPr>
          <p:cNvSpPr txBox="1"/>
          <p:nvPr/>
        </p:nvSpPr>
        <p:spPr>
          <a:xfrm>
            <a:off x="368087" y="1606665"/>
            <a:ext cx="10822669"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Web vs. Mobile</a:t>
            </a:r>
          </a:p>
        </p:txBody>
      </p:sp>
      <p:sp>
        <p:nvSpPr>
          <p:cNvPr id="2" name="CasellaDiTesto 1">
            <a:extLst>
              <a:ext uri="{FF2B5EF4-FFF2-40B4-BE49-F238E27FC236}">
                <a16:creationId xmlns:a16="http://schemas.microsoft.com/office/drawing/2014/main" id="{D6C3C6F2-FC70-684C-25E0-65787CAF6EC2}"/>
              </a:ext>
            </a:extLst>
          </p:cNvPr>
          <p:cNvSpPr txBox="1"/>
          <p:nvPr/>
        </p:nvSpPr>
        <p:spPr>
          <a:xfrm>
            <a:off x="1389955" y="2679888"/>
            <a:ext cx="8778935" cy="2431435"/>
          </a:xfrm>
          <a:prstGeom prst="rect">
            <a:avLst/>
          </a:prstGeom>
          <a:noFill/>
        </p:spPr>
        <p:txBody>
          <a:bodyPr wrap="square" rtlCol="0">
            <a:spAutoFit/>
          </a:bodyPr>
          <a:lstStyle/>
          <a:p>
            <a:pPr algn="ctr"/>
            <a:r>
              <a:rPr lang="it-IT" sz="2800" dirty="0">
                <a:solidFill>
                  <a:srgbClr val="926151"/>
                </a:solidFill>
                <a:latin typeface="Times New Roman" panose="02020603050405020304" pitchFamily="18" charset="0"/>
                <a:cs typeface="Times New Roman" panose="02020603050405020304" pitchFamily="18" charset="0"/>
              </a:rPr>
              <a:t>Ciò che cerchiamo:</a:t>
            </a:r>
          </a:p>
          <a:p>
            <a:pPr algn="ctr"/>
            <a:endParaRPr lang="it-IT" sz="2800" dirty="0">
              <a:solidFill>
                <a:srgbClr val="926151"/>
              </a:solidFill>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Interfaccia non dispersiva</a:t>
            </a:r>
          </a:p>
          <a:p>
            <a:pPr marL="285750" indent="-28575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Comandi vicini tra loro</a:t>
            </a:r>
          </a:p>
          <a:p>
            <a:pPr marL="285750" indent="-28575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Grafica compatta e leggera</a:t>
            </a:r>
          </a:p>
          <a:p>
            <a:pPr marL="285750" indent="-28575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Sistema facilmente fruibile</a:t>
            </a:r>
          </a:p>
        </p:txBody>
      </p:sp>
      <p:sp>
        <p:nvSpPr>
          <p:cNvPr id="17" name="CasellaDiTesto 16">
            <a:extLst>
              <a:ext uri="{FF2B5EF4-FFF2-40B4-BE49-F238E27FC236}">
                <a16:creationId xmlns:a16="http://schemas.microsoft.com/office/drawing/2014/main" id="{C5D7802F-E138-5849-784B-D548DF5EB039}"/>
              </a:ext>
            </a:extLst>
          </p:cNvPr>
          <p:cNvSpPr txBox="1"/>
          <p:nvPr/>
        </p:nvSpPr>
        <p:spPr>
          <a:xfrm>
            <a:off x="684660" y="5281791"/>
            <a:ext cx="10822669" cy="1200329"/>
          </a:xfrm>
          <a:prstGeom prst="rect">
            <a:avLst/>
          </a:prstGeom>
          <a:noFill/>
        </p:spPr>
        <p:txBody>
          <a:bodyPr wrap="square" rtlCol="0">
            <a:spAutoFit/>
          </a:bodyPr>
          <a:lstStyle/>
          <a:p>
            <a:pPr algn="ctr"/>
            <a:r>
              <a:rPr lang="it-IT" sz="3600" dirty="0">
                <a:solidFill>
                  <a:srgbClr val="926151"/>
                </a:solidFill>
                <a:latin typeface="Times New Roman" panose="02020603050405020304" pitchFamily="18" charset="0"/>
                <a:cs typeface="Times New Roman" panose="02020603050405020304" pitchFamily="18" charset="0"/>
              </a:rPr>
              <a:t>Decidiamo di proseguire con lo sviluppo di </a:t>
            </a:r>
            <a:r>
              <a:rPr lang="it-IT" sz="3600" dirty="0" err="1">
                <a:solidFill>
                  <a:srgbClr val="926151"/>
                </a:solidFill>
                <a:latin typeface="Times New Roman" panose="02020603050405020304" pitchFamily="18" charset="0"/>
                <a:cs typeface="Times New Roman" panose="02020603050405020304" pitchFamily="18" charset="0"/>
              </a:rPr>
              <a:t>un’app</a:t>
            </a:r>
            <a:r>
              <a:rPr lang="it-IT" sz="3600" dirty="0">
                <a:solidFill>
                  <a:srgbClr val="926151"/>
                </a:solidFill>
                <a:latin typeface="Times New Roman" panose="02020603050405020304" pitchFamily="18" charset="0"/>
                <a:cs typeface="Times New Roman" panose="02020603050405020304" pitchFamily="18" charset="0"/>
              </a:rPr>
              <a:t> mobile</a:t>
            </a:r>
          </a:p>
        </p:txBody>
      </p:sp>
    </p:spTree>
    <p:extLst>
      <p:ext uri="{BB962C8B-B14F-4D97-AF65-F5344CB8AC3E}">
        <p14:creationId xmlns:p14="http://schemas.microsoft.com/office/powerpoint/2010/main" val="23327473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9. Paper Sketch</a:t>
            </a:r>
          </a:p>
        </p:txBody>
      </p:sp>
      <p:sp>
        <p:nvSpPr>
          <p:cNvPr id="15" name="CasellaDiTesto 14">
            <a:extLst>
              <a:ext uri="{FF2B5EF4-FFF2-40B4-BE49-F238E27FC236}">
                <a16:creationId xmlns:a16="http://schemas.microsoft.com/office/drawing/2014/main" id="{C0A824E2-8F77-26AC-0504-588D5309E897}"/>
              </a:ext>
            </a:extLst>
          </p:cNvPr>
          <p:cNvSpPr txBox="1"/>
          <p:nvPr/>
        </p:nvSpPr>
        <p:spPr>
          <a:xfrm>
            <a:off x="368087" y="7046173"/>
            <a:ext cx="10822669"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Web vs. Mobile</a:t>
            </a:r>
          </a:p>
        </p:txBody>
      </p:sp>
      <p:sp>
        <p:nvSpPr>
          <p:cNvPr id="2" name="CasellaDiTesto 1">
            <a:extLst>
              <a:ext uri="{FF2B5EF4-FFF2-40B4-BE49-F238E27FC236}">
                <a16:creationId xmlns:a16="http://schemas.microsoft.com/office/drawing/2014/main" id="{D6C3C6F2-FC70-684C-25E0-65787CAF6EC2}"/>
              </a:ext>
            </a:extLst>
          </p:cNvPr>
          <p:cNvSpPr txBox="1"/>
          <p:nvPr/>
        </p:nvSpPr>
        <p:spPr>
          <a:xfrm>
            <a:off x="1389955" y="8119396"/>
            <a:ext cx="8778935" cy="2431435"/>
          </a:xfrm>
          <a:prstGeom prst="rect">
            <a:avLst/>
          </a:prstGeom>
          <a:noFill/>
        </p:spPr>
        <p:txBody>
          <a:bodyPr wrap="square" rtlCol="0">
            <a:spAutoFit/>
          </a:bodyPr>
          <a:lstStyle/>
          <a:p>
            <a:pPr algn="ctr"/>
            <a:r>
              <a:rPr lang="it-IT" sz="2800" dirty="0">
                <a:solidFill>
                  <a:srgbClr val="926151"/>
                </a:solidFill>
                <a:latin typeface="Times New Roman" panose="02020603050405020304" pitchFamily="18" charset="0"/>
                <a:cs typeface="Times New Roman" panose="02020603050405020304" pitchFamily="18" charset="0"/>
              </a:rPr>
              <a:t>Ciò che cerchiamo:</a:t>
            </a:r>
          </a:p>
          <a:p>
            <a:pPr algn="ctr"/>
            <a:endParaRPr lang="it-IT" sz="2800" dirty="0">
              <a:solidFill>
                <a:srgbClr val="926151"/>
              </a:solidFill>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Interfaccia non dispersiva</a:t>
            </a:r>
          </a:p>
          <a:p>
            <a:pPr marL="285750" indent="-28575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Comandi vicini tra loro</a:t>
            </a:r>
          </a:p>
          <a:p>
            <a:pPr marL="285750" indent="-28575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Grafica compatta e leggera</a:t>
            </a:r>
          </a:p>
          <a:p>
            <a:pPr marL="285750" indent="-28575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Sistema facilmente fruibile</a:t>
            </a:r>
          </a:p>
        </p:txBody>
      </p:sp>
      <p:sp>
        <p:nvSpPr>
          <p:cNvPr id="17" name="CasellaDiTesto 16">
            <a:extLst>
              <a:ext uri="{FF2B5EF4-FFF2-40B4-BE49-F238E27FC236}">
                <a16:creationId xmlns:a16="http://schemas.microsoft.com/office/drawing/2014/main" id="{C5D7802F-E138-5849-784B-D548DF5EB039}"/>
              </a:ext>
            </a:extLst>
          </p:cNvPr>
          <p:cNvSpPr txBox="1"/>
          <p:nvPr/>
        </p:nvSpPr>
        <p:spPr>
          <a:xfrm>
            <a:off x="684660" y="10721299"/>
            <a:ext cx="10822669" cy="1200329"/>
          </a:xfrm>
          <a:prstGeom prst="rect">
            <a:avLst/>
          </a:prstGeom>
          <a:noFill/>
        </p:spPr>
        <p:txBody>
          <a:bodyPr wrap="square" rtlCol="0">
            <a:spAutoFit/>
          </a:bodyPr>
          <a:lstStyle/>
          <a:p>
            <a:pPr algn="ctr"/>
            <a:r>
              <a:rPr lang="it-IT" sz="3600" dirty="0">
                <a:solidFill>
                  <a:srgbClr val="926151"/>
                </a:solidFill>
                <a:latin typeface="Times New Roman" panose="02020603050405020304" pitchFamily="18" charset="0"/>
                <a:cs typeface="Times New Roman" panose="02020603050405020304" pitchFamily="18" charset="0"/>
              </a:rPr>
              <a:t>Decidiamo di proseguire con lo sviluppo di </a:t>
            </a:r>
            <a:r>
              <a:rPr lang="it-IT" sz="3600" dirty="0" err="1">
                <a:solidFill>
                  <a:srgbClr val="926151"/>
                </a:solidFill>
                <a:latin typeface="Times New Roman" panose="02020603050405020304" pitchFamily="18" charset="0"/>
                <a:cs typeface="Times New Roman" panose="02020603050405020304" pitchFamily="18" charset="0"/>
              </a:rPr>
              <a:t>un’app</a:t>
            </a:r>
            <a:r>
              <a:rPr lang="it-IT" sz="3600" dirty="0">
                <a:solidFill>
                  <a:srgbClr val="926151"/>
                </a:solidFill>
                <a:latin typeface="Times New Roman" panose="02020603050405020304" pitchFamily="18" charset="0"/>
                <a:cs typeface="Times New Roman" panose="02020603050405020304" pitchFamily="18" charset="0"/>
              </a:rPr>
              <a:t> mobile</a:t>
            </a:r>
          </a:p>
        </p:txBody>
      </p:sp>
      <p:pic>
        <p:nvPicPr>
          <p:cNvPr id="6" name="Immagine 5" descr="Immagine che contiene testo, orologio&#10;&#10;Descrizione generata automaticamente">
            <a:extLst>
              <a:ext uri="{FF2B5EF4-FFF2-40B4-BE49-F238E27FC236}">
                <a16:creationId xmlns:a16="http://schemas.microsoft.com/office/drawing/2014/main" id="{D0247B3E-2112-B6E2-1185-CA8E9F327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517" y="2754934"/>
            <a:ext cx="1810381" cy="3600000"/>
          </a:xfrm>
          <a:prstGeom prst="rect">
            <a:avLst/>
          </a:prstGeom>
        </p:spPr>
      </p:pic>
      <p:pic>
        <p:nvPicPr>
          <p:cNvPr id="8" name="Immagine 7" descr="Immagine che contiene testo, orologio&#10;&#10;Descrizione generata automaticamente">
            <a:extLst>
              <a:ext uri="{FF2B5EF4-FFF2-40B4-BE49-F238E27FC236}">
                <a16:creationId xmlns:a16="http://schemas.microsoft.com/office/drawing/2014/main" id="{8C88E9EC-45B3-0E2C-3EF7-D9449ABCB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0375" y="2722329"/>
            <a:ext cx="1810381" cy="3600000"/>
          </a:xfrm>
          <a:prstGeom prst="rect">
            <a:avLst/>
          </a:prstGeom>
        </p:spPr>
      </p:pic>
      <p:pic>
        <p:nvPicPr>
          <p:cNvPr id="21" name="Immagine 20" descr="Immagine che contiene testo, orologio&#10;&#10;Descrizione generata automaticamente">
            <a:extLst>
              <a:ext uri="{FF2B5EF4-FFF2-40B4-BE49-F238E27FC236}">
                <a16:creationId xmlns:a16="http://schemas.microsoft.com/office/drawing/2014/main" id="{44EA07AF-0B9B-7927-A8FA-60F27656D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235" y="2754934"/>
            <a:ext cx="1810381" cy="3600000"/>
          </a:xfrm>
          <a:prstGeom prst="rect">
            <a:avLst/>
          </a:prstGeom>
        </p:spPr>
      </p:pic>
      <p:sp>
        <p:nvSpPr>
          <p:cNvPr id="18" name="CasellaDiTesto 17">
            <a:extLst>
              <a:ext uri="{FF2B5EF4-FFF2-40B4-BE49-F238E27FC236}">
                <a16:creationId xmlns:a16="http://schemas.microsoft.com/office/drawing/2014/main" id="{8001E06B-0E70-765C-446B-411C1BD4209E}"/>
              </a:ext>
            </a:extLst>
          </p:cNvPr>
          <p:cNvSpPr txBox="1"/>
          <p:nvPr/>
        </p:nvSpPr>
        <p:spPr>
          <a:xfrm>
            <a:off x="526372" y="1783685"/>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Dashboard</a:t>
            </a:r>
          </a:p>
        </p:txBody>
      </p:sp>
    </p:spTree>
    <p:extLst>
      <p:ext uri="{BB962C8B-B14F-4D97-AF65-F5344CB8AC3E}">
        <p14:creationId xmlns:p14="http://schemas.microsoft.com/office/powerpoint/2010/main" val="2175245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9. Paper Sketch</a:t>
            </a:r>
          </a:p>
        </p:txBody>
      </p:sp>
      <p:pic>
        <p:nvPicPr>
          <p:cNvPr id="11" name="Immagine 10" descr="Immagine che contiene testo&#10;&#10;Descrizione generata automaticamente">
            <a:extLst>
              <a:ext uri="{FF2B5EF4-FFF2-40B4-BE49-F238E27FC236}">
                <a16:creationId xmlns:a16="http://schemas.microsoft.com/office/drawing/2014/main" id="{857947E2-020F-F653-B01B-65519205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803" y="2562404"/>
            <a:ext cx="1810381" cy="3600000"/>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E22ED922-2DFF-22E7-0957-9AB531254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948" y="2562404"/>
            <a:ext cx="1810381" cy="3600000"/>
          </a:xfrm>
          <a:prstGeom prst="rect">
            <a:avLst/>
          </a:prstGeom>
        </p:spPr>
      </p:pic>
      <p:pic>
        <p:nvPicPr>
          <p:cNvPr id="23" name="Immagine 22" descr="Immagine che contiene testo&#10;&#10;Descrizione generata automaticamente">
            <a:extLst>
              <a:ext uri="{FF2B5EF4-FFF2-40B4-BE49-F238E27FC236}">
                <a16:creationId xmlns:a16="http://schemas.microsoft.com/office/drawing/2014/main" id="{74292646-A46B-A355-2703-C5253A775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60" y="2497009"/>
            <a:ext cx="1810381" cy="3600000"/>
          </a:xfrm>
          <a:prstGeom prst="rect">
            <a:avLst/>
          </a:prstGeom>
        </p:spPr>
      </p:pic>
      <p:sp>
        <p:nvSpPr>
          <p:cNvPr id="28" name="CasellaDiTesto 27">
            <a:extLst>
              <a:ext uri="{FF2B5EF4-FFF2-40B4-BE49-F238E27FC236}">
                <a16:creationId xmlns:a16="http://schemas.microsoft.com/office/drawing/2014/main" id="{B4245E27-EAE7-8E2D-8AAA-DE0664205923}"/>
              </a:ext>
            </a:extLst>
          </p:cNvPr>
          <p:cNvSpPr txBox="1"/>
          <p:nvPr/>
        </p:nvSpPr>
        <p:spPr>
          <a:xfrm>
            <a:off x="526372" y="1783685"/>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Principali scenari</a:t>
            </a:r>
          </a:p>
        </p:txBody>
      </p:sp>
      <p:pic>
        <p:nvPicPr>
          <p:cNvPr id="29" name="Immagine 28" descr="Immagine che contiene testo, orologio&#10;&#10;Descrizione generata automaticamente">
            <a:extLst>
              <a:ext uri="{FF2B5EF4-FFF2-40B4-BE49-F238E27FC236}">
                <a16:creationId xmlns:a16="http://schemas.microsoft.com/office/drawing/2014/main" id="{68120387-74BD-287F-6CFB-9263517852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0662" y="9372287"/>
            <a:ext cx="1810381" cy="3600000"/>
          </a:xfrm>
          <a:prstGeom prst="rect">
            <a:avLst/>
          </a:prstGeom>
        </p:spPr>
      </p:pic>
      <p:pic>
        <p:nvPicPr>
          <p:cNvPr id="30" name="Immagine 29" descr="Immagine che contiene testo, orologio&#10;&#10;Descrizione generata automaticamente">
            <a:extLst>
              <a:ext uri="{FF2B5EF4-FFF2-40B4-BE49-F238E27FC236}">
                <a16:creationId xmlns:a16="http://schemas.microsoft.com/office/drawing/2014/main" id="{D75A3A7A-773F-0446-4D6D-B77BD30B64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84040" y="2552802"/>
            <a:ext cx="1810381" cy="3600000"/>
          </a:xfrm>
          <a:prstGeom prst="rect">
            <a:avLst/>
          </a:prstGeom>
        </p:spPr>
      </p:pic>
      <p:pic>
        <p:nvPicPr>
          <p:cNvPr id="31" name="Immagine 30" descr="Immagine che contiene testo, orologio&#10;&#10;Descrizione generata automaticamente">
            <a:extLst>
              <a:ext uri="{FF2B5EF4-FFF2-40B4-BE49-F238E27FC236}">
                <a16:creationId xmlns:a16="http://schemas.microsoft.com/office/drawing/2014/main" id="{DE7BBBDB-2748-2BE4-7AC1-28907D4753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7242" y="2562404"/>
            <a:ext cx="1810381" cy="3600000"/>
          </a:xfrm>
          <a:prstGeom prst="rect">
            <a:avLst/>
          </a:prstGeom>
        </p:spPr>
      </p:pic>
    </p:spTree>
    <p:extLst>
      <p:ext uri="{BB962C8B-B14F-4D97-AF65-F5344CB8AC3E}">
        <p14:creationId xmlns:p14="http://schemas.microsoft.com/office/powerpoint/2010/main" val="20105797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10. Tecnica del Mago di </a:t>
            </a:r>
            <a:r>
              <a:rPr lang="it-IT" sz="4800" dirty="0" err="1">
                <a:solidFill>
                  <a:srgbClr val="EEA355"/>
                </a:solidFill>
                <a:latin typeface="Times New Roman" panose="02020603050405020304" pitchFamily="18" charset="0"/>
                <a:cs typeface="Times New Roman" panose="02020603050405020304" pitchFamily="18" charset="0"/>
              </a:rPr>
              <a:t>Oz</a:t>
            </a:r>
            <a:endParaRPr lang="it-IT" sz="4800" dirty="0">
              <a:solidFill>
                <a:srgbClr val="EEA355"/>
              </a:solidFill>
              <a:latin typeface="Times New Roman" panose="02020603050405020304" pitchFamily="18" charset="0"/>
              <a:cs typeface="Times New Roman" panose="02020603050405020304" pitchFamily="18" charset="0"/>
            </a:endParaRPr>
          </a:p>
        </p:txBody>
      </p:sp>
      <p:pic>
        <p:nvPicPr>
          <p:cNvPr id="11" name="Immagine 10" descr="Immagine che contiene testo&#10;&#10;Descrizione generata automaticamente">
            <a:extLst>
              <a:ext uri="{FF2B5EF4-FFF2-40B4-BE49-F238E27FC236}">
                <a16:creationId xmlns:a16="http://schemas.microsoft.com/office/drawing/2014/main" id="{857947E2-020F-F653-B01B-65519205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803" y="7119164"/>
            <a:ext cx="1810381" cy="3600000"/>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E22ED922-2DFF-22E7-0957-9AB531254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8788" y="2562404"/>
            <a:ext cx="1810381" cy="3600000"/>
          </a:xfrm>
          <a:prstGeom prst="rect">
            <a:avLst/>
          </a:prstGeom>
        </p:spPr>
      </p:pic>
      <p:pic>
        <p:nvPicPr>
          <p:cNvPr id="23" name="Immagine 22" descr="Immagine che contiene testo&#10;&#10;Descrizione generata automaticamente">
            <a:extLst>
              <a:ext uri="{FF2B5EF4-FFF2-40B4-BE49-F238E27FC236}">
                <a16:creationId xmlns:a16="http://schemas.microsoft.com/office/drawing/2014/main" id="{74292646-A46B-A355-2703-C5253A775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980" y="2497009"/>
            <a:ext cx="1810381" cy="3600000"/>
          </a:xfrm>
          <a:prstGeom prst="rect">
            <a:avLst/>
          </a:prstGeom>
        </p:spPr>
      </p:pic>
      <p:sp>
        <p:nvSpPr>
          <p:cNvPr id="28" name="CasellaDiTesto 27">
            <a:extLst>
              <a:ext uri="{FF2B5EF4-FFF2-40B4-BE49-F238E27FC236}">
                <a16:creationId xmlns:a16="http://schemas.microsoft.com/office/drawing/2014/main" id="{B4245E27-EAE7-8E2D-8AAA-DE0664205923}"/>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2" name="CasellaDiTesto 11">
            <a:extLst>
              <a:ext uri="{FF2B5EF4-FFF2-40B4-BE49-F238E27FC236}">
                <a16:creationId xmlns:a16="http://schemas.microsoft.com/office/drawing/2014/main" id="{6864FD1A-C9CB-A1EF-C297-13C0603C1000}"/>
              </a:ext>
            </a:extLst>
          </p:cNvPr>
          <p:cNvSpPr txBox="1"/>
          <p:nvPr/>
        </p:nvSpPr>
        <p:spPr>
          <a:xfrm>
            <a:off x="526372" y="2329150"/>
            <a:ext cx="10822669" cy="461665"/>
          </a:xfrm>
          <a:prstGeom prst="rect">
            <a:avLst/>
          </a:prstGeom>
          <a:noFill/>
        </p:spPr>
        <p:txBody>
          <a:bodyPr wrap="square" rtlCol="0">
            <a:spAutoFit/>
          </a:bodyPr>
          <a:lstStyle/>
          <a:p>
            <a:pPr algn="ctr"/>
            <a:r>
              <a:rPr lang="it-IT" sz="2400" dirty="0">
                <a:solidFill>
                  <a:schemeClr val="tx1">
                    <a:lumMod val="95000"/>
                    <a:lumOff val="5000"/>
                  </a:schemeClr>
                </a:solidFill>
                <a:latin typeface="Times New Roman" panose="02020603050405020304" pitchFamily="18" charset="0"/>
                <a:cs typeface="Times New Roman" panose="02020603050405020304" pitchFamily="18" charset="0"/>
              </a:rPr>
              <a:t>Supponiamo che l’utente abbia già effettuato il login e si trovi nella sua dashboard</a:t>
            </a:r>
          </a:p>
        </p:txBody>
      </p:sp>
      <p:pic>
        <p:nvPicPr>
          <p:cNvPr id="3" name="Immagine 2" descr="Immagine che contiene testo, orologio&#10;&#10;Descrizione generata automaticamente">
            <a:extLst>
              <a:ext uri="{FF2B5EF4-FFF2-40B4-BE49-F238E27FC236}">
                <a16:creationId xmlns:a16="http://schemas.microsoft.com/office/drawing/2014/main" id="{F9A06A9C-B5D5-8708-0F41-7C5A699920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852" y="3531988"/>
            <a:ext cx="1448305" cy="2880000"/>
          </a:xfrm>
          <a:prstGeom prst="rect">
            <a:avLst/>
          </a:prstGeom>
        </p:spPr>
      </p:pic>
    </p:spTree>
    <p:extLst>
      <p:ext uri="{BB962C8B-B14F-4D97-AF65-F5344CB8AC3E}">
        <p14:creationId xmlns:p14="http://schemas.microsoft.com/office/powerpoint/2010/main" val="1803236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10. Tecnica del Mago di </a:t>
            </a:r>
            <a:r>
              <a:rPr lang="it-IT" sz="4800" dirty="0" err="1">
                <a:solidFill>
                  <a:srgbClr val="EEA355"/>
                </a:solidFill>
                <a:latin typeface="Times New Roman" panose="02020603050405020304" pitchFamily="18" charset="0"/>
                <a:cs typeface="Times New Roman" panose="02020603050405020304" pitchFamily="18" charset="0"/>
              </a:rPr>
              <a:t>Oz</a:t>
            </a:r>
            <a:endParaRPr lang="it-IT" sz="4800" dirty="0">
              <a:solidFill>
                <a:srgbClr val="EEA355"/>
              </a:solidFill>
              <a:latin typeface="Times New Roman" panose="02020603050405020304" pitchFamily="18" charset="0"/>
              <a:cs typeface="Times New Roman" panose="02020603050405020304" pitchFamily="18" charset="0"/>
            </a:endParaRPr>
          </a:p>
        </p:txBody>
      </p:sp>
      <p:sp>
        <p:nvSpPr>
          <p:cNvPr id="28" name="CasellaDiTesto 27">
            <a:extLst>
              <a:ext uri="{FF2B5EF4-FFF2-40B4-BE49-F238E27FC236}">
                <a16:creationId xmlns:a16="http://schemas.microsoft.com/office/drawing/2014/main" id="{B4245E27-EAE7-8E2D-8AAA-DE0664205923}"/>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2" name="CasellaDiTesto 11">
            <a:extLst>
              <a:ext uri="{FF2B5EF4-FFF2-40B4-BE49-F238E27FC236}">
                <a16:creationId xmlns:a16="http://schemas.microsoft.com/office/drawing/2014/main" id="{6864FD1A-C9CB-A1EF-C297-13C0603C1000}"/>
              </a:ext>
            </a:extLst>
          </p:cNvPr>
          <p:cNvSpPr txBox="1"/>
          <p:nvPr/>
        </p:nvSpPr>
        <p:spPr>
          <a:xfrm>
            <a:off x="684665" y="2298819"/>
            <a:ext cx="10822669" cy="830997"/>
          </a:xfrm>
          <a:prstGeom prst="rect">
            <a:avLst/>
          </a:prstGeom>
          <a:noFill/>
        </p:spPr>
        <p:txBody>
          <a:bodyPr wrap="square" rtlCol="0">
            <a:spAutoFit/>
          </a:bodyPr>
          <a:lstStyle/>
          <a:p>
            <a:pPr algn="ctr"/>
            <a:r>
              <a:rPr lang="it-IT" sz="2400" dirty="0">
                <a:solidFill>
                  <a:schemeClr val="tx1">
                    <a:lumMod val="95000"/>
                    <a:lumOff val="5000"/>
                  </a:schemeClr>
                </a:solidFill>
                <a:latin typeface="Times New Roman" panose="02020603050405020304" pitchFamily="18" charset="0"/>
                <a:cs typeface="Times New Roman" panose="02020603050405020304" pitchFamily="18" charset="0"/>
              </a:rPr>
              <a:t>1. Utente: L’utente clicca sul tasto per la lista degli studenti;</a:t>
            </a:r>
          </a:p>
          <a:p>
            <a:pPr algn="ctr"/>
            <a:r>
              <a:rPr lang="it-IT" sz="2400" dirty="0">
                <a:solidFill>
                  <a:schemeClr val="tx1">
                    <a:lumMod val="95000"/>
                    <a:lumOff val="5000"/>
                  </a:schemeClr>
                </a:solidFill>
                <a:latin typeface="Times New Roman" panose="02020603050405020304" pitchFamily="18" charset="0"/>
                <a:cs typeface="Times New Roman" panose="02020603050405020304" pitchFamily="18" charset="0"/>
              </a:rPr>
              <a:t>2. Sistema: Il sistema riporta l’utente alla pagina della lista studenti;</a:t>
            </a:r>
          </a:p>
        </p:txBody>
      </p:sp>
      <p:pic>
        <p:nvPicPr>
          <p:cNvPr id="3" name="Immagine 2" descr="Immagine che contiene testo, orologio&#10;&#10;Descrizione generata automaticamente">
            <a:extLst>
              <a:ext uri="{FF2B5EF4-FFF2-40B4-BE49-F238E27FC236}">
                <a16:creationId xmlns:a16="http://schemas.microsoft.com/office/drawing/2014/main" id="{F9A06A9C-B5D5-8708-0F41-7C5A69992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852" y="3531988"/>
            <a:ext cx="1448305" cy="2880000"/>
          </a:xfrm>
          <a:prstGeom prst="rect">
            <a:avLst/>
          </a:prstGeom>
        </p:spPr>
      </p:pic>
      <p:pic>
        <p:nvPicPr>
          <p:cNvPr id="6" name="Immagine 5">
            <a:extLst>
              <a:ext uri="{FF2B5EF4-FFF2-40B4-BE49-F238E27FC236}">
                <a16:creationId xmlns:a16="http://schemas.microsoft.com/office/drawing/2014/main" id="{00BCE187-D2A8-0DE9-F951-712F3A4BC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009" y="3553908"/>
            <a:ext cx="1448304" cy="2880000"/>
          </a:xfrm>
          <a:prstGeom prst="rect">
            <a:avLst/>
          </a:prstGeom>
        </p:spPr>
      </p:pic>
      <p:cxnSp>
        <p:nvCxnSpPr>
          <p:cNvPr id="8" name="Connettore 2 7">
            <a:extLst>
              <a:ext uri="{FF2B5EF4-FFF2-40B4-BE49-F238E27FC236}">
                <a16:creationId xmlns:a16="http://schemas.microsoft.com/office/drawing/2014/main" id="{E8AADC59-3282-2808-7C09-222A0C705E44}"/>
              </a:ext>
            </a:extLst>
          </p:cNvPr>
          <p:cNvCxnSpPr/>
          <p:nvPr/>
        </p:nvCxnSpPr>
        <p:spPr>
          <a:xfrm flipV="1">
            <a:off x="2164080" y="4971988"/>
            <a:ext cx="1707929" cy="39249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162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10. Tecnica del Mago di </a:t>
            </a:r>
            <a:r>
              <a:rPr lang="it-IT" sz="4800" dirty="0" err="1">
                <a:solidFill>
                  <a:srgbClr val="EEA355"/>
                </a:solidFill>
                <a:latin typeface="Times New Roman" panose="02020603050405020304" pitchFamily="18" charset="0"/>
                <a:cs typeface="Times New Roman" panose="02020603050405020304" pitchFamily="18" charset="0"/>
              </a:rPr>
              <a:t>Oz</a:t>
            </a:r>
            <a:endParaRPr lang="it-IT" sz="4800" dirty="0">
              <a:solidFill>
                <a:srgbClr val="EEA355"/>
              </a:solidFill>
              <a:latin typeface="Times New Roman" panose="02020603050405020304" pitchFamily="18" charset="0"/>
              <a:cs typeface="Times New Roman" panose="02020603050405020304" pitchFamily="18" charset="0"/>
            </a:endParaRPr>
          </a:p>
        </p:txBody>
      </p:sp>
      <p:sp>
        <p:nvSpPr>
          <p:cNvPr id="28" name="CasellaDiTesto 27">
            <a:extLst>
              <a:ext uri="{FF2B5EF4-FFF2-40B4-BE49-F238E27FC236}">
                <a16:creationId xmlns:a16="http://schemas.microsoft.com/office/drawing/2014/main" id="{B4245E27-EAE7-8E2D-8AAA-DE0664205923}"/>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2" name="CasellaDiTesto 11">
            <a:extLst>
              <a:ext uri="{FF2B5EF4-FFF2-40B4-BE49-F238E27FC236}">
                <a16:creationId xmlns:a16="http://schemas.microsoft.com/office/drawing/2014/main" id="{6864FD1A-C9CB-A1EF-C297-13C0603C1000}"/>
              </a:ext>
            </a:extLst>
          </p:cNvPr>
          <p:cNvSpPr txBox="1"/>
          <p:nvPr/>
        </p:nvSpPr>
        <p:spPr>
          <a:xfrm>
            <a:off x="684665" y="2298819"/>
            <a:ext cx="10822669" cy="830997"/>
          </a:xfrm>
          <a:prstGeom prst="rect">
            <a:avLst/>
          </a:prstGeom>
          <a:noFill/>
        </p:spPr>
        <p:txBody>
          <a:bodyPr wrap="square" rtlCol="0">
            <a:spAutoFit/>
          </a:bodyPr>
          <a:lstStyle/>
          <a:p>
            <a:pPr algn="ctr"/>
            <a:r>
              <a:rPr lang="it-IT" sz="2400" dirty="0">
                <a:solidFill>
                  <a:schemeClr val="tx1">
                    <a:lumMod val="95000"/>
                    <a:lumOff val="5000"/>
                  </a:schemeClr>
                </a:solidFill>
                <a:latin typeface="Times New Roman" panose="02020603050405020304" pitchFamily="18" charset="0"/>
                <a:cs typeface="Times New Roman" panose="02020603050405020304" pitchFamily="18" charset="0"/>
              </a:rPr>
              <a:t>3. Utente: L’utente clicca sul tasto relativo ad uno studente;</a:t>
            </a:r>
          </a:p>
          <a:p>
            <a:pPr algn="ctr"/>
            <a:r>
              <a:rPr lang="it-IT" sz="2400" dirty="0">
                <a:solidFill>
                  <a:schemeClr val="tx1">
                    <a:lumMod val="95000"/>
                    <a:lumOff val="5000"/>
                  </a:schemeClr>
                </a:solidFill>
                <a:latin typeface="Times New Roman" panose="02020603050405020304" pitchFamily="18" charset="0"/>
                <a:cs typeface="Times New Roman" panose="02020603050405020304" pitchFamily="18" charset="0"/>
              </a:rPr>
              <a:t>4. Sistema: Il sistema riporta l’utente alla pagina contenente il form del questionario;</a:t>
            </a:r>
          </a:p>
        </p:txBody>
      </p:sp>
      <p:pic>
        <p:nvPicPr>
          <p:cNvPr id="3" name="Immagine 2" descr="Immagine che contiene testo, orologio&#10;&#10;Descrizione generata automaticamente">
            <a:extLst>
              <a:ext uri="{FF2B5EF4-FFF2-40B4-BE49-F238E27FC236}">
                <a16:creationId xmlns:a16="http://schemas.microsoft.com/office/drawing/2014/main" id="{F9A06A9C-B5D5-8708-0F41-7C5A69992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852" y="3531988"/>
            <a:ext cx="1448305" cy="2880000"/>
          </a:xfrm>
          <a:prstGeom prst="rect">
            <a:avLst/>
          </a:prstGeom>
        </p:spPr>
      </p:pic>
      <p:pic>
        <p:nvPicPr>
          <p:cNvPr id="6" name="Immagine 5">
            <a:extLst>
              <a:ext uri="{FF2B5EF4-FFF2-40B4-BE49-F238E27FC236}">
                <a16:creationId xmlns:a16="http://schemas.microsoft.com/office/drawing/2014/main" id="{00BCE187-D2A8-0DE9-F951-712F3A4BC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009" y="3553908"/>
            <a:ext cx="1448304" cy="2880000"/>
          </a:xfrm>
          <a:prstGeom prst="rect">
            <a:avLst/>
          </a:prstGeom>
        </p:spPr>
      </p:pic>
      <p:cxnSp>
        <p:nvCxnSpPr>
          <p:cNvPr id="8" name="Connettore 2 7">
            <a:extLst>
              <a:ext uri="{FF2B5EF4-FFF2-40B4-BE49-F238E27FC236}">
                <a16:creationId xmlns:a16="http://schemas.microsoft.com/office/drawing/2014/main" id="{E8AADC59-3282-2808-7C09-222A0C705E44}"/>
              </a:ext>
            </a:extLst>
          </p:cNvPr>
          <p:cNvCxnSpPr/>
          <p:nvPr/>
        </p:nvCxnSpPr>
        <p:spPr>
          <a:xfrm flipV="1">
            <a:off x="2164080" y="4971988"/>
            <a:ext cx="1707929" cy="39249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7" name="Immagine 6" descr="Immagine che contiene testo&#10;&#10;Descrizione generata automaticamente">
            <a:extLst>
              <a:ext uri="{FF2B5EF4-FFF2-40B4-BE49-F238E27FC236}">
                <a16:creationId xmlns:a16="http://schemas.microsoft.com/office/drawing/2014/main" id="{92932538-87A2-3ED8-4626-DA3AC412E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165" y="3557656"/>
            <a:ext cx="1448304" cy="2880000"/>
          </a:xfrm>
          <a:prstGeom prst="rect">
            <a:avLst/>
          </a:prstGeom>
        </p:spPr>
      </p:pic>
      <p:cxnSp>
        <p:nvCxnSpPr>
          <p:cNvPr id="13" name="Connettore 2 12">
            <a:extLst>
              <a:ext uri="{FF2B5EF4-FFF2-40B4-BE49-F238E27FC236}">
                <a16:creationId xmlns:a16="http://schemas.microsoft.com/office/drawing/2014/main" id="{341FEC2C-0FF3-6272-975E-56C9E4868726}"/>
              </a:ext>
            </a:extLst>
          </p:cNvPr>
          <p:cNvCxnSpPr>
            <a:cxnSpLocks/>
            <a:endCxn id="7" idx="1"/>
          </p:cNvCxnSpPr>
          <p:nvPr/>
        </p:nvCxnSpPr>
        <p:spPr>
          <a:xfrm>
            <a:off x="5162550" y="4667250"/>
            <a:ext cx="1369615" cy="33040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20376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10. Tecnica del Mago di </a:t>
            </a:r>
            <a:r>
              <a:rPr lang="it-IT" sz="4800" dirty="0" err="1">
                <a:solidFill>
                  <a:srgbClr val="EEA355"/>
                </a:solidFill>
                <a:latin typeface="Times New Roman" panose="02020603050405020304" pitchFamily="18" charset="0"/>
                <a:cs typeface="Times New Roman" panose="02020603050405020304" pitchFamily="18" charset="0"/>
              </a:rPr>
              <a:t>Oz</a:t>
            </a:r>
            <a:endParaRPr lang="it-IT" sz="4800" dirty="0">
              <a:solidFill>
                <a:srgbClr val="EEA355"/>
              </a:solidFill>
              <a:latin typeface="Times New Roman" panose="02020603050405020304" pitchFamily="18" charset="0"/>
              <a:cs typeface="Times New Roman" panose="02020603050405020304" pitchFamily="18" charset="0"/>
            </a:endParaRPr>
          </a:p>
        </p:txBody>
      </p:sp>
      <p:sp>
        <p:nvSpPr>
          <p:cNvPr id="28" name="CasellaDiTesto 27">
            <a:extLst>
              <a:ext uri="{FF2B5EF4-FFF2-40B4-BE49-F238E27FC236}">
                <a16:creationId xmlns:a16="http://schemas.microsoft.com/office/drawing/2014/main" id="{B4245E27-EAE7-8E2D-8AAA-DE0664205923}"/>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2" name="CasellaDiTesto 11">
            <a:extLst>
              <a:ext uri="{FF2B5EF4-FFF2-40B4-BE49-F238E27FC236}">
                <a16:creationId xmlns:a16="http://schemas.microsoft.com/office/drawing/2014/main" id="{6864FD1A-C9CB-A1EF-C297-13C0603C1000}"/>
              </a:ext>
            </a:extLst>
          </p:cNvPr>
          <p:cNvSpPr txBox="1"/>
          <p:nvPr/>
        </p:nvSpPr>
        <p:spPr>
          <a:xfrm>
            <a:off x="684665" y="2298819"/>
            <a:ext cx="10822669" cy="1107996"/>
          </a:xfrm>
          <a:prstGeom prst="rect">
            <a:avLst/>
          </a:prstGeom>
          <a:noFill/>
        </p:spPr>
        <p:txBody>
          <a:bodyPr wrap="square" rtlCol="0">
            <a:spAutoFit/>
          </a:bodyPr>
          <a:lstStyle/>
          <a:p>
            <a:pPr algn="ctr"/>
            <a:r>
              <a:rPr lang="it-IT" sz="2200" dirty="0">
                <a:solidFill>
                  <a:schemeClr val="tx1">
                    <a:lumMod val="95000"/>
                    <a:lumOff val="5000"/>
                  </a:schemeClr>
                </a:solidFill>
                <a:latin typeface="Times New Roman" panose="02020603050405020304" pitchFamily="18" charset="0"/>
                <a:cs typeface="Times New Roman" panose="02020603050405020304" pitchFamily="18" charset="0"/>
              </a:rPr>
              <a:t>5. Utente: L’utente simula la compilazione del form e lo sottomette tramite il tasto di conferma;</a:t>
            </a:r>
          </a:p>
          <a:p>
            <a:pPr algn="ctr"/>
            <a:r>
              <a:rPr lang="it-IT" sz="2200" dirty="0">
                <a:solidFill>
                  <a:schemeClr val="tx1">
                    <a:lumMod val="95000"/>
                    <a:lumOff val="5000"/>
                  </a:schemeClr>
                </a:solidFill>
                <a:latin typeface="Times New Roman" panose="02020603050405020304" pitchFamily="18" charset="0"/>
                <a:cs typeface="Times New Roman" panose="02020603050405020304" pitchFamily="18" charset="0"/>
              </a:rPr>
              <a:t>6. Sistema: Il sistema riporta l’utente alla pagina della lista studenti.</a:t>
            </a:r>
          </a:p>
        </p:txBody>
      </p:sp>
      <p:pic>
        <p:nvPicPr>
          <p:cNvPr id="3" name="Immagine 2" descr="Immagine che contiene testo, orologio&#10;&#10;Descrizione generata automaticamente">
            <a:extLst>
              <a:ext uri="{FF2B5EF4-FFF2-40B4-BE49-F238E27FC236}">
                <a16:creationId xmlns:a16="http://schemas.microsoft.com/office/drawing/2014/main" id="{F9A06A9C-B5D5-8708-0F41-7C5A69992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852" y="3531988"/>
            <a:ext cx="1448305" cy="2880000"/>
          </a:xfrm>
          <a:prstGeom prst="rect">
            <a:avLst/>
          </a:prstGeom>
        </p:spPr>
      </p:pic>
      <p:pic>
        <p:nvPicPr>
          <p:cNvPr id="6" name="Immagine 5">
            <a:extLst>
              <a:ext uri="{FF2B5EF4-FFF2-40B4-BE49-F238E27FC236}">
                <a16:creationId xmlns:a16="http://schemas.microsoft.com/office/drawing/2014/main" id="{00BCE187-D2A8-0DE9-F951-712F3A4BC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009" y="3553908"/>
            <a:ext cx="1448304" cy="2880000"/>
          </a:xfrm>
          <a:prstGeom prst="rect">
            <a:avLst/>
          </a:prstGeom>
        </p:spPr>
      </p:pic>
      <p:cxnSp>
        <p:nvCxnSpPr>
          <p:cNvPr id="8" name="Connettore 2 7">
            <a:extLst>
              <a:ext uri="{FF2B5EF4-FFF2-40B4-BE49-F238E27FC236}">
                <a16:creationId xmlns:a16="http://schemas.microsoft.com/office/drawing/2014/main" id="{E8AADC59-3282-2808-7C09-222A0C705E44}"/>
              </a:ext>
            </a:extLst>
          </p:cNvPr>
          <p:cNvCxnSpPr/>
          <p:nvPr/>
        </p:nvCxnSpPr>
        <p:spPr>
          <a:xfrm flipV="1">
            <a:off x="2164080" y="4971988"/>
            <a:ext cx="1707929" cy="39249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7" name="Immagine 6" descr="Immagine che contiene testo&#10;&#10;Descrizione generata automaticamente">
            <a:extLst>
              <a:ext uri="{FF2B5EF4-FFF2-40B4-BE49-F238E27FC236}">
                <a16:creationId xmlns:a16="http://schemas.microsoft.com/office/drawing/2014/main" id="{92932538-87A2-3ED8-4626-DA3AC412E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165" y="3557656"/>
            <a:ext cx="1448304" cy="2880000"/>
          </a:xfrm>
          <a:prstGeom prst="rect">
            <a:avLst/>
          </a:prstGeom>
        </p:spPr>
      </p:pic>
      <p:cxnSp>
        <p:nvCxnSpPr>
          <p:cNvPr id="13" name="Connettore 2 12">
            <a:extLst>
              <a:ext uri="{FF2B5EF4-FFF2-40B4-BE49-F238E27FC236}">
                <a16:creationId xmlns:a16="http://schemas.microsoft.com/office/drawing/2014/main" id="{341FEC2C-0FF3-6272-975E-56C9E4868726}"/>
              </a:ext>
            </a:extLst>
          </p:cNvPr>
          <p:cNvCxnSpPr>
            <a:cxnSpLocks/>
            <a:endCxn id="7" idx="1"/>
          </p:cNvCxnSpPr>
          <p:nvPr/>
        </p:nvCxnSpPr>
        <p:spPr>
          <a:xfrm>
            <a:off x="5162550" y="4667250"/>
            <a:ext cx="1369615" cy="33040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4" name="Immagine 13">
            <a:extLst>
              <a:ext uri="{FF2B5EF4-FFF2-40B4-BE49-F238E27FC236}">
                <a16:creationId xmlns:a16="http://schemas.microsoft.com/office/drawing/2014/main" id="{7A1AF659-DC76-4659-50CA-6EE387DA9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321" y="3531988"/>
            <a:ext cx="1448304" cy="2880000"/>
          </a:xfrm>
          <a:prstGeom prst="rect">
            <a:avLst/>
          </a:prstGeom>
        </p:spPr>
      </p:pic>
      <p:cxnSp>
        <p:nvCxnSpPr>
          <p:cNvPr id="15" name="Connettore 2 14">
            <a:extLst>
              <a:ext uri="{FF2B5EF4-FFF2-40B4-BE49-F238E27FC236}">
                <a16:creationId xmlns:a16="http://schemas.microsoft.com/office/drawing/2014/main" id="{2DD52B55-A730-112C-64D7-090ECF4E71A7}"/>
              </a:ext>
            </a:extLst>
          </p:cNvPr>
          <p:cNvCxnSpPr>
            <a:cxnSpLocks/>
            <a:endCxn id="14" idx="1"/>
          </p:cNvCxnSpPr>
          <p:nvPr/>
        </p:nvCxnSpPr>
        <p:spPr>
          <a:xfrm flipV="1">
            <a:off x="7640946" y="4971988"/>
            <a:ext cx="1551375" cy="127387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 name="Ovale 9">
            <a:extLst>
              <a:ext uri="{FF2B5EF4-FFF2-40B4-BE49-F238E27FC236}">
                <a16:creationId xmlns:a16="http://schemas.microsoft.com/office/drawing/2014/main" id="{0A900F91-2D33-FEB9-1559-D848CCD92092}"/>
              </a:ext>
            </a:extLst>
          </p:cNvPr>
          <p:cNvSpPr/>
          <p:nvPr/>
        </p:nvSpPr>
        <p:spPr>
          <a:xfrm>
            <a:off x="6797040" y="4935855"/>
            <a:ext cx="36000" cy="36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ABFAE9D2-DF0C-4F35-E3FB-4A583BF3AE72}"/>
              </a:ext>
            </a:extLst>
          </p:cNvPr>
          <p:cNvSpPr/>
          <p:nvPr/>
        </p:nvSpPr>
        <p:spPr>
          <a:xfrm>
            <a:off x="6783705" y="5455920"/>
            <a:ext cx="36000" cy="36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48F67761-C100-BE10-C172-CF3F6D9F67AC}"/>
              </a:ext>
            </a:extLst>
          </p:cNvPr>
          <p:cNvSpPr/>
          <p:nvPr/>
        </p:nvSpPr>
        <p:spPr>
          <a:xfrm>
            <a:off x="6793230" y="5979795"/>
            <a:ext cx="36000" cy="36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35919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10. Tecnica del Mago di </a:t>
            </a:r>
            <a:r>
              <a:rPr lang="it-IT" sz="4800" dirty="0" err="1">
                <a:solidFill>
                  <a:srgbClr val="EEA355"/>
                </a:solidFill>
                <a:latin typeface="Times New Roman" panose="02020603050405020304" pitchFamily="18" charset="0"/>
                <a:cs typeface="Times New Roman" panose="02020603050405020304" pitchFamily="18" charset="0"/>
              </a:rPr>
              <a:t>Oz</a:t>
            </a:r>
            <a:endParaRPr lang="it-IT" sz="4800" dirty="0">
              <a:solidFill>
                <a:srgbClr val="EEA355"/>
              </a:solidFill>
              <a:latin typeface="Times New Roman" panose="02020603050405020304" pitchFamily="18" charset="0"/>
              <a:cs typeface="Times New Roman" panose="02020603050405020304" pitchFamily="18" charset="0"/>
            </a:endParaRPr>
          </a:p>
        </p:txBody>
      </p:sp>
      <p:sp>
        <p:nvSpPr>
          <p:cNvPr id="28" name="CasellaDiTesto 27">
            <a:extLst>
              <a:ext uri="{FF2B5EF4-FFF2-40B4-BE49-F238E27FC236}">
                <a16:creationId xmlns:a16="http://schemas.microsoft.com/office/drawing/2014/main" id="{B4245E27-EAE7-8E2D-8AAA-DE0664205923}"/>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pic>
        <p:nvPicPr>
          <p:cNvPr id="3" name="Immagine 2" descr="Immagine che contiene testo, orologio&#10;&#10;Descrizione generata automaticamente">
            <a:extLst>
              <a:ext uri="{FF2B5EF4-FFF2-40B4-BE49-F238E27FC236}">
                <a16:creationId xmlns:a16="http://schemas.microsoft.com/office/drawing/2014/main" id="{F9A06A9C-B5D5-8708-0F41-7C5A69992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852" y="8103991"/>
            <a:ext cx="1448305" cy="2880000"/>
          </a:xfrm>
          <a:prstGeom prst="rect">
            <a:avLst/>
          </a:prstGeom>
        </p:spPr>
      </p:pic>
      <p:pic>
        <p:nvPicPr>
          <p:cNvPr id="6" name="Immagine 5">
            <a:extLst>
              <a:ext uri="{FF2B5EF4-FFF2-40B4-BE49-F238E27FC236}">
                <a16:creationId xmlns:a16="http://schemas.microsoft.com/office/drawing/2014/main" id="{00BCE187-D2A8-0DE9-F951-712F3A4BC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009" y="8125911"/>
            <a:ext cx="1448304" cy="2880000"/>
          </a:xfrm>
          <a:prstGeom prst="rect">
            <a:avLst/>
          </a:prstGeom>
        </p:spPr>
      </p:pic>
      <p:cxnSp>
        <p:nvCxnSpPr>
          <p:cNvPr id="8" name="Connettore 2 7">
            <a:extLst>
              <a:ext uri="{FF2B5EF4-FFF2-40B4-BE49-F238E27FC236}">
                <a16:creationId xmlns:a16="http://schemas.microsoft.com/office/drawing/2014/main" id="{E8AADC59-3282-2808-7C09-222A0C705E44}"/>
              </a:ext>
            </a:extLst>
          </p:cNvPr>
          <p:cNvCxnSpPr/>
          <p:nvPr/>
        </p:nvCxnSpPr>
        <p:spPr>
          <a:xfrm flipV="1">
            <a:off x="2164080" y="9543991"/>
            <a:ext cx="1707929" cy="39249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7" name="Immagine 6" descr="Immagine che contiene testo&#10;&#10;Descrizione generata automaticamente">
            <a:extLst>
              <a:ext uri="{FF2B5EF4-FFF2-40B4-BE49-F238E27FC236}">
                <a16:creationId xmlns:a16="http://schemas.microsoft.com/office/drawing/2014/main" id="{92932538-87A2-3ED8-4626-DA3AC412E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165" y="8129659"/>
            <a:ext cx="1448304" cy="2880000"/>
          </a:xfrm>
          <a:prstGeom prst="rect">
            <a:avLst/>
          </a:prstGeom>
        </p:spPr>
      </p:pic>
      <p:cxnSp>
        <p:nvCxnSpPr>
          <p:cNvPr id="13" name="Connettore 2 12">
            <a:extLst>
              <a:ext uri="{FF2B5EF4-FFF2-40B4-BE49-F238E27FC236}">
                <a16:creationId xmlns:a16="http://schemas.microsoft.com/office/drawing/2014/main" id="{341FEC2C-0FF3-6272-975E-56C9E4868726}"/>
              </a:ext>
            </a:extLst>
          </p:cNvPr>
          <p:cNvCxnSpPr>
            <a:cxnSpLocks/>
            <a:endCxn id="7" idx="1"/>
          </p:cNvCxnSpPr>
          <p:nvPr/>
        </p:nvCxnSpPr>
        <p:spPr>
          <a:xfrm>
            <a:off x="5162550" y="9239253"/>
            <a:ext cx="1369615" cy="33040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4" name="Immagine 13">
            <a:extLst>
              <a:ext uri="{FF2B5EF4-FFF2-40B4-BE49-F238E27FC236}">
                <a16:creationId xmlns:a16="http://schemas.microsoft.com/office/drawing/2014/main" id="{7A1AF659-DC76-4659-50CA-6EE387DA9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321" y="8103991"/>
            <a:ext cx="1448304" cy="2880000"/>
          </a:xfrm>
          <a:prstGeom prst="rect">
            <a:avLst/>
          </a:prstGeom>
        </p:spPr>
      </p:pic>
      <p:cxnSp>
        <p:nvCxnSpPr>
          <p:cNvPr id="15" name="Connettore 2 14">
            <a:extLst>
              <a:ext uri="{FF2B5EF4-FFF2-40B4-BE49-F238E27FC236}">
                <a16:creationId xmlns:a16="http://schemas.microsoft.com/office/drawing/2014/main" id="{2DD52B55-A730-112C-64D7-090ECF4E71A7}"/>
              </a:ext>
            </a:extLst>
          </p:cNvPr>
          <p:cNvCxnSpPr>
            <a:cxnSpLocks/>
            <a:endCxn id="14" idx="1"/>
          </p:cNvCxnSpPr>
          <p:nvPr/>
        </p:nvCxnSpPr>
        <p:spPr>
          <a:xfrm flipV="1">
            <a:off x="7640946" y="9543991"/>
            <a:ext cx="1551375" cy="127387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CasellaDiTesto 16">
            <a:extLst>
              <a:ext uri="{FF2B5EF4-FFF2-40B4-BE49-F238E27FC236}">
                <a16:creationId xmlns:a16="http://schemas.microsoft.com/office/drawing/2014/main" id="{A0D67074-0878-986F-AB07-7CA294CCA32B}"/>
              </a:ext>
            </a:extLst>
          </p:cNvPr>
          <p:cNvSpPr txBox="1"/>
          <p:nvPr/>
        </p:nvSpPr>
        <p:spPr>
          <a:xfrm>
            <a:off x="684664" y="2706854"/>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Feedback dell’utente:</a:t>
            </a:r>
          </a:p>
          <a:p>
            <a:pPr algn="ctr"/>
            <a:r>
              <a:rPr lang="it-IT" sz="2000" dirty="0">
                <a:latin typeface="Times New Roman" panose="02020603050405020304" pitchFamily="18" charset="0"/>
                <a:ea typeface="Calibri" panose="020F0502020204030204" pitchFamily="34" charset="0"/>
              </a:rPr>
              <a:t>L</a:t>
            </a:r>
            <a:r>
              <a:rPr lang="it-IT" sz="2000" dirty="0">
                <a:effectLst/>
                <a:latin typeface="Times New Roman" panose="02020603050405020304" pitchFamily="18" charset="0"/>
                <a:ea typeface="Calibri" panose="020F0502020204030204" pitchFamily="34" charset="0"/>
              </a:rPr>
              <a:t>’utente sente la necessità di dover confermare due volte la volontà di inviare i risultati del questionario per evitare eventuali errori.</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18" name="CasellaDiTesto 17">
            <a:extLst>
              <a:ext uri="{FF2B5EF4-FFF2-40B4-BE49-F238E27FC236}">
                <a16:creationId xmlns:a16="http://schemas.microsoft.com/office/drawing/2014/main" id="{1A2419C7-6F44-CB29-BBE7-6B799D75DBE9}"/>
              </a:ext>
            </a:extLst>
          </p:cNvPr>
          <p:cNvSpPr txBox="1"/>
          <p:nvPr/>
        </p:nvSpPr>
        <p:spPr>
          <a:xfrm>
            <a:off x="684664" y="4624904"/>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Soluzione proposta:</a:t>
            </a:r>
          </a:p>
          <a:p>
            <a:pPr algn="ctr"/>
            <a:r>
              <a:rPr lang="it-IT" sz="2000" dirty="0">
                <a:latin typeface="Times New Roman" panose="02020603050405020304" pitchFamily="18" charset="0"/>
                <a:ea typeface="Calibri" panose="020F0502020204030204" pitchFamily="34" charset="0"/>
              </a:rPr>
              <a:t>Verrà aggiunta una card di conferma che possa permettere sia di confermare che di annullare ciò che è stato compilato.</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20" name="CasellaDiTesto 19">
            <a:extLst>
              <a:ext uri="{FF2B5EF4-FFF2-40B4-BE49-F238E27FC236}">
                <a16:creationId xmlns:a16="http://schemas.microsoft.com/office/drawing/2014/main" id="{C31E80C0-9890-1BF3-E2D9-BA99E8A5EA84}"/>
              </a:ext>
            </a:extLst>
          </p:cNvPr>
          <p:cNvSpPr txBox="1"/>
          <p:nvPr/>
        </p:nvSpPr>
        <p:spPr>
          <a:xfrm>
            <a:off x="593225" y="7267059"/>
            <a:ext cx="10822669" cy="1107996"/>
          </a:xfrm>
          <a:prstGeom prst="rect">
            <a:avLst/>
          </a:prstGeom>
          <a:noFill/>
        </p:spPr>
        <p:txBody>
          <a:bodyPr wrap="square" rtlCol="0">
            <a:spAutoFit/>
          </a:bodyPr>
          <a:lstStyle/>
          <a:p>
            <a:pPr algn="ctr"/>
            <a:r>
              <a:rPr lang="it-IT" sz="2200" dirty="0">
                <a:solidFill>
                  <a:schemeClr val="tx1">
                    <a:lumMod val="95000"/>
                    <a:lumOff val="5000"/>
                  </a:schemeClr>
                </a:solidFill>
                <a:latin typeface="Times New Roman" panose="02020603050405020304" pitchFamily="18" charset="0"/>
                <a:cs typeface="Times New Roman" panose="02020603050405020304" pitchFamily="18" charset="0"/>
              </a:rPr>
              <a:t>5. Utente: L’utente simula la compilazione del form e lo sottomette tramite il tasto di conferma;</a:t>
            </a:r>
          </a:p>
          <a:p>
            <a:pPr algn="ctr"/>
            <a:r>
              <a:rPr lang="it-IT" sz="2200" dirty="0">
                <a:solidFill>
                  <a:schemeClr val="tx1">
                    <a:lumMod val="95000"/>
                    <a:lumOff val="5000"/>
                  </a:schemeClr>
                </a:solidFill>
                <a:latin typeface="Times New Roman" panose="02020603050405020304" pitchFamily="18" charset="0"/>
                <a:cs typeface="Times New Roman" panose="02020603050405020304" pitchFamily="18" charset="0"/>
              </a:rPr>
              <a:t>6. Sistema: Il sistema riporta l’utente alla pagina della lista studenti.</a:t>
            </a:r>
          </a:p>
        </p:txBody>
      </p:sp>
    </p:spTree>
    <p:extLst>
      <p:ext uri="{BB962C8B-B14F-4D97-AF65-F5344CB8AC3E}">
        <p14:creationId xmlns:p14="http://schemas.microsoft.com/office/powerpoint/2010/main" val="428531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40" y="310941"/>
            <a:ext cx="8239760"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 Presentazione del gruppo</a:t>
            </a:r>
          </a:p>
        </p:txBody>
      </p:sp>
      <p:sp>
        <p:nvSpPr>
          <p:cNvPr id="2" name="CasellaDiTesto 1">
            <a:extLst>
              <a:ext uri="{FF2B5EF4-FFF2-40B4-BE49-F238E27FC236}">
                <a16:creationId xmlns:a16="http://schemas.microsoft.com/office/drawing/2014/main" id="{C8F27E0B-F583-5DF5-3F64-91688B2C4742}"/>
              </a:ext>
            </a:extLst>
          </p:cNvPr>
          <p:cNvSpPr txBox="1"/>
          <p:nvPr/>
        </p:nvSpPr>
        <p:spPr>
          <a:xfrm>
            <a:off x="7208194" y="4999352"/>
            <a:ext cx="3525520" cy="830997"/>
          </a:xfrm>
          <a:prstGeom prst="rect">
            <a:avLst/>
          </a:prstGeom>
          <a:noFill/>
        </p:spPr>
        <p:txBody>
          <a:bodyPr wrap="square" rtlCol="0">
            <a:spAutoFit/>
          </a:bodyPr>
          <a:lstStyle/>
          <a:p>
            <a:pPr algn="ctr"/>
            <a:r>
              <a:rPr lang="it-IT" sz="2400" dirty="0">
                <a:solidFill>
                  <a:srgbClr val="926151"/>
                </a:solidFill>
                <a:latin typeface="Times New Roman" panose="02020603050405020304" pitchFamily="18" charset="0"/>
                <a:cs typeface="Times New Roman" panose="02020603050405020304" pitchFamily="18" charset="0"/>
              </a:rPr>
              <a:t>De Martino Angela</a:t>
            </a:r>
          </a:p>
          <a:p>
            <a:pPr algn="ctr"/>
            <a:r>
              <a:rPr lang="it-IT" sz="2400" dirty="0">
                <a:solidFill>
                  <a:srgbClr val="926151"/>
                </a:solidFill>
                <a:latin typeface="Times New Roman" panose="02020603050405020304" pitchFamily="18" charset="0"/>
                <a:cs typeface="Times New Roman" panose="02020603050405020304" pitchFamily="18" charset="0"/>
              </a:rPr>
              <a:t>Manager di gruppo</a:t>
            </a:r>
          </a:p>
        </p:txBody>
      </p:sp>
      <p:sp>
        <p:nvSpPr>
          <p:cNvPr id="19" name="CasellaDiTesto 18">
            <a:extLst>
              <a:ext uri="{FF2B5EF4-FFF2-40B4-BE49-F238E27FC236}">
                <a16:creationId xmlns:a16="http://schemas.microsoft.com/office/drawing/2014/main" id="{3EF3C1CE-D842-7068-000D-B7A6CD379BBB}"/>
              </a:ext>
            </a:extLst>
          </p:cNvPr>
          <p:cNvSpPr txBox="1"/>
          <p:nvPr/>
        </p:nvSpPr>
        <p:spPr>
          <a:xfrm>
            <a:off x="1778000" y="3256091"/>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Sellitto Antonio</a:t>
            </a:r>
          </a:p>
        </p:txBody>
      </p:sp>
      <p:sp>
        <p:nvSpPr>
          <p:cNvPr id="20" name="CasellaDiTesto 19">
            <a:extLst>
              <a:ext uri="{FF2B5EF4-FFF2-40B4-BE49-F238E27FC236}">
                <a16:creationId xmlns:a16="http://schemas.microsoft.com/office/drawing/2014/main" id="{D4B4997F-37A5-8B40-59DE-DE6785FBBC35}"/>
              </a:ext>
            </a:extLst>
          </p:cNvPr>
          <p:cNvSpPr txBox="1"/>
          <p:nvPr/>
        </p:nvSpPr>
        <p:spPr>
          <a:xfrm>
            <a:off x="1778000" y="4542529"/>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Genovese Sabato</a:t>
            </a:r>
          </a:p>
        </p:txBody>
      </p:sp>
      <p:sp>
        <p:nvSpPr>
          <p:cNvPr id="21" name="CasellaDiTesto 20">
            <a:extLst>
              <a:ext uri="{FF2B5EF4-FFF2-40B4-BE49-F238E27FC236}">
                <a16:creationId xmlns:a16="http://schemas.microsoft.com/office/drawing/2014/main" id="{4942D95B-8986-6645-DA78-41211A35994F}"/>
              </a:ext>
            </a:extLst>
          </p:cNvPr>
          <p:cNvSpPr txBox="1"/>
          <p:nvPr/>
        </p:nvSpPr>
        <p:spPr>
          <a:xfrm>
            <a:off x="1778000" y="5956226"/>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Mungiello Stefano</a:t>
            </a:r>
          </a:p>
        </p:txBody>
      </p:sp>
      <p:pic>
        <p:nvPicPr>
          <p:cNvPr id="18" name="Immagine 17" descr="Immagine che contiene esterni, erba, albero, persona&#10;&#10;Descrizione generata automaticamente">
            <a:extLst>
              <a:ext uri="{FF2B5EF4-FFF2-40B4-BE49-F238E27FC236}">
                <a16:creationId xmlns:a16="http://schemas.microsoft.com/office/drawing/2014/main" id="{BFFF46AB-7A49-08D9-6173-468F3C83F845}"/>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944573" y="3088347"/>
            <a:ext cx="541283" cy="540000"/>
          </a:xfrm>
          <a:prstGeom prst="rect">
            <a:avLst/>
          </a:prstGeom>
          <a:effectLst>
            <a:outerShdw blurRad="50800" dist="38100" dir="5400000" algn="t" rotWithShape="0">
              <a:prstClr val="black">
                <a:alpha val="40000"/>
              </a:prstClr>
            </a:outerShdw>
          </a:effectLst>
        </p:spPr>
      </p:pic>
      <p:pic>
        <p:nvPicPr>
          <p:cNvPr id="22" name="Immagine 21" descr="Immagine che contiene persona, uomo, occhiali, interni&#10;&#10;Descrizione generata automaticamente">
            <a:extLst>
              <a:ext uri="{FF2B5EF4-FFF2-40B4-BE49-F238E27FC236}">
                <a16:creationId xmlns:a16="http://schemas.microsoft.com/office/drawing/2014/main" id="{8893BDEF-7FE5-7EA6-5E9A-E7127ADB955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44572" y="5788482"/>
            <a:ext cx="540000" cy="540000"/>
          </a:xfrm>
          <a:prstGeom prst="rect">
            <a:avLst/>
          </a:prstGeom>
          <a:effectLst>
            <a:outerShdw blurRad="50800" dist="38100" dir="5400000" algn="t" rotWithShape="0">
              <a:prstClr val="black">
                <a:alpha val="40000"/>
              </a:prstClr>
            </a:outerShdw>
          </a:effectLst>
        </p:spPr>
      </p:pic>
      <p:pic>
        <p:nvPicPr>
          <p:cNvPr id="23" name="Immagine 22" descr="Immagine che contiene persona, interni, abbigliamento, donna&#10;&#10;Descrizione generata automaticamente">
            <a:extLst>
              <a:ext uri="{FF2B5EF4-FFF2-40B4-BE49-F238E27FC236}">
                <a16:creationId xmlns:a16="http://schemas.microsoft.com/office/drawing/2014/main" id="{0FD5F144-2273-EDFC-5773-CAC20653D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908" y="1815124"/>
            <a:ext cx="2886092" cy="2886092"/>
          </a:xfrm>
          <a:prstGeom prst="rect">
            <a:avLst/>
          </a:prstGeom>
          <a:effectLst>
            <a:outerShdw blurRad="50800" dist="38100" dir="5400000" algn="t" rotWithShape="0">
              <a:prstClr val="black">
                <a:alpha val="40000"/>
              </a:prstClr>
            </a:outerShdw>
          </a:effectLst>
        </p:spPr>
      </p:pic>
      <p:pic>
        <p:nvPicPr>
          <p:cNvPr id="24" name="Immagine 23" descr="Immagine che contiene persona&#10;&#10;Descrizione generata automaticamente">
            <a:extLst>
              <a:ext uri="{FF2B5EF4-FFF2-40B4-BE49-F238E27FC236}">
                <a16:creationId xmlns:a16="http://schemas.microsoft.com/office/drawing/2014/main" id="{731C7307-43EA-7908-C8D7-68DE494BACBA}"/>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944572" y="4443796"/>
            <a:ext cx="540000" cy="540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15568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10. Tecnica del Mago di </a:t>
            </a:r>
            <a:r>
              <a:rPr lang="it-IT" sz="4800" dirty="0" err="1">
                <a:solidFill>
                  <a:srgbClr val="EEA355"/>
                </a:solidFill>
                <a:latin typeface="Times New Roman" panose="02020603050405020304" pitchFamily="18" charset="0"/>
                <a:cs typeface="Times New Roman" panose="02020603050405020304" pitchFamily="18" charset="0"/>
              </a:rPr>
              <a:t>Oz</a:t>
            </a:r>
            <a:endParaRPr lang="it-IT" sz="4800" dirty="0">
              <a:solidFill>
                <a:srgbClr val="EEA355"/>
              </a:solidFill>
              <a:latin typeface="Times New Roman" panose="02020603050405020304" pitchFamily="18" charset="0"/>
              <a:cs typeface="Times New Roman" panose="02020603050405020304" pitchFamily="18" charset="0"/>
            </a:endParaRPr>
          </a:p>
        </p:txBody>
      </p:sp>
      <p:sp>
        <p:nvSpPr>
          <p:cNvPr id="28" name="CasellaDiTesto 27">
            <a:extLst>
              <a:ext uri="{FF2B5EF4-FFF2-40B4-BE49-F238E27FC236}">
                <a16:creationId xmlns:a16="http://schemas.microsoft.com/office/drawing/2014/main" id="{B4245E27-EAE7-8E2D-8AAA-DE0664205923}"/>
              </a:ext>
            </a:extLst>
          </p:cNvPr>
          <p:cNvSpPr txBox="1"/>
          <p:nvPr/>
        </p:nvSpPr>
        <p:spPr>
          <a:xfrm>
            <a:off x="526372" y="7294228"/>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7" name="CasellaDiTesto 16">
            <a:extLst>
              <a:ext uri="{FF2B5EF4-FFF2-40B4-BE49-F238E27FC236}">
                <a16:creationId xmlns:a16="http://schemas.microsoft.com/office/drawing/2014/main" id="{A0D67074-0878-986F-AB07-7CA294CCA32B}"/>
              </a:ext>
            </a:extLst>
          </p:cNvPr>
          <p:cNvSpPr txBox="1"/>
          <p:nvPr/>
        </p:nvSpPr>
        <p:spPr>
          <a:xfrm>
            <a:off x="684664" y="7967441"/>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Feedback dell’utente:</a:t>
            </a:r>
          </a:p>
          <a:p>
            <a:pPr algn="ctr"/>
            <a:r>
              <a:rPr lang="it-IT" sz="2000" dirty="0">
                <a:latin typeface="Times New Roman" panose="02020603050405020304" pitchFamily="18" charset="0"/>
                <a:ea typeface="Calibri" panose="020F0502020204030204" pitchFamily="34" charset="0"/>
              </a:rPr>
              <a:t>L</a:t>
            </a:r>
            <a:r>
              <a:rPr lang="it-IT" sz="2000" dirty="0">
                <a:effectLst/>
                <a:latin typeface="Times New Roman" panose="02020603050405020304" pitchFamily="18" charset="0"/>
                <a:ea typeface="Calibri" panose="020F0502020204030204" pitchFamily="34" charset="0"/>
              </a:rPr>
              <a:t>’utente sente la necessità di dover confermare due volte la volontà di inviare i risultati del questionario per evitare eventuali errori.</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18" name="CasellaDiTesto 17">
            <a:extLst>
              <a:ext uri="{FF2B5EF4-FFF2-40B4-BE49-F238E27FC236}">
                <a16:creationId xmlns:a16="http://schemas.microsoft.com/office/drawing/2014/main" id="{1A2419C7-6F44-CB29-BBE7-6B799D75DBE9}"/>
              </a:ext>
            </a:extLst>
          </p:cNvPr>
          <p:cNvSpPr txBox="1"/>
          <p:nvPr/>
        </p:nvSpPr>
        <p:spPr>
          <a:xfrm>
            <a:off x="684664" y="9397220"/>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Soluzione proposta:</a:t>
            </a:r>
          </a:p>
          <a:p>
            <a:pPr algn="ctr"/>
            <a:r>
              <a:rPr lang="it-IT" sz="2000" dirty="0">
                <a:latin typeface="Times New Roman" panose="02020603050405020304" pitchFamily="18" charset="0"/>
                <a:ea typeface="Calibri" panose="020F0502020204030204" pitchFamily="34" charset="0"/>
              </a:rPr>
              <a:t>Verrà aggiunta una card di conferma che possa permettere sia di confermare che di annullare ciò che è stato compilato.</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19" name="CasellaDiTesto 18">
            <a:extLst>
              <a:ext uri="{FF2B5EF4-FFF2-40B4-BE49-F238E27FC236}">
                <a16:creationId xmlns:a16="http://schemas.microsoft.com/office/drawing/2014/main" id="{93C44548-D6D8-A963-5E9A-616E4E0C9C9D}"/>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Conclusioni sul Mago di </a:t>
            </a:r>
            <a:r>
              <a:rPr lang="it-IT" sz="3200" dirty="0" err="1">
                <a:solidFill>
                  <a:srgbClr val="926151"/>
                </a:solidFill>
                <a:latin typeface="Times New Roman" panose="02020603050405020304" pitchFamily="18" charset="0"/>
                <a:cs typeface="Times New Roman" panose="02020603050405020304" pitchFamily="18" charset="0"/>
              </a:rPr>
              <a:t>Oz</a:t>
            </a:r>
            <a:r>
              <a:rPr lang="it-IT" sz="3200" dirty="0">
                <a:solidFill>
                  <a:srgbClr val="926151"/>
                </a:solidFill>
                <a:latin typeface="Times New Roman" panose="02020603050405020304" pitchFamily="18" charset="0"/>
                <a:cs typeface="Times New Roman" panose="02020603050405020304" pitchFamily="18" charset="0"/>
              </a:rPr>
              <a:t> e modifiche da effettuare</a:t>
            </a:r>
          </a:p>
        </p:txBody>
      </p:sp>
      <p:sp>
        <p:nvSpPr>
          <p:cNvPr id="21" name="CasellaDiTesto 20">
            <a:extLst>
              <a:ext uri="{FF2B5EF4-FFF2-40B4-BE49-F238E27FC236}">
                <a16:creationId xmlns:a16="http://schemas.microsoft.com/office/drawing/2014/main" id="{4F944346-F9C1-A067-A741-4746C7ED4BE0}"/>
              </a:ext>
            </a:extLst>
          </p:cNvPr>
          <p:cNvSpPr txBox="1"/>
          <p:nvPr/>
        </p:nvSpPr>
        <p:spPr>
          <a:xfrm>
            <a:off x="526371" y="2963468"/>
            <a:ext cx="10822669" cy="1569660"/>
          </a:xfrm>
          <a:prstGeom prst="rect">
            <a:avLst/>
          </a:prstGeom>
          <a:noFill/>
        </p:spPr>
        <p:txBody>
          <a:bodyPr wrap="square" rtlCol="0">
            <a:spAutoFit/>
          </a:bodyPr>
          <a:lstStyle/>
          <a:p>
            <a:pPr marL="457200" indent="-45720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Aggiunta di pop-up di conferma in punti cruciali del sistema (conferma form)</a:t>
            </a:r>
          </a:p>
          <a:p>
            <a:pPr algn="ctr"/>
            <a:endParaRPr lang="it-IT" sz="2400" dirty="0">
              <a:latin typeface="Times New Roman" panose="02020603050405020304" pitchFamily="18" charset="0"/>
              <a:cs typeface="Times New Roman" panose="02020603050405020304" pitchFamily="18" charset="0"/>
            </a:endParaRPr>
          </a:p>
          <a:p>
            <a:pPr marL="457200" indent="-457200" algn="ctr">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Aggiunta di un messaggio di conferma dopo che un HR Manager ha contattato uno studente</a:t>
            </a:r>
          </a:p>
        </p:txBody>
      </p:sp>
      <p:sp>
        <p:nvSpPr>
          <p:cNvPr id="22" name="CasellaDiTesto 21">
            <a:extLst>
              <a:ext uri="{FF2B5EF4-FFF2-40B4-BE49-F238E27FC236}">
                <a16:creationId xmlns:a16="http://schemas.microsoft.com/office/drawing/2014/main" id="{4183DAB1-6EC8-1A9B-1B58-77CE133410FC}"/>
              </a:ext>
            </a:extLst>
          </p:cNvPr>
          <p:cNvSpPr txBox="1"/>
          <p:nvPr/>
        </p:nvSpPr>
        <p:spPr>
          <a:xfrm>
            <a:off x="684663" y="5237402"/>
            <a:ext cx="10822669" cy="1077218"/>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Le modifiche verranno effettuate in fase di sviluppo del prototipo interattivo.</a:t>
            </a:r>
          </a:p>
        </p:txBody>
      </p:sp>
    </p:spTree>
    <p:extLst>
      <p:ext uri="{BB962C8B-B14F-4D97-AF65-F5344CB8AC3E}">
        <p14:creationId xmlns:p14="http://schemas.microsoft.com/office/powerpoint/2010/main" val="32072513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11. Design Pattern HCI</a:t>
            </a:r>
          </a:p>
        </p:txBody>
      </p:sp>
      <p:sp>
        <p:nvSpPr>
          <p:cNvPr id="28" name="CasellaDiTesto 27">
            <a:extLst>
              <a:ext uri="{FF2B5EF4-FFF2-40B4-BE49-F238E27FC236}">
                <a16:creationId xmlns:a16="http://schemas.microsoft.com/office/drawing/2014/main" id="{B4245E27-EAE7-8E2D-8AAA-DE0664205923}"/>
              </a:ext>
            </a:extLst>
          </p:cNvPr>
          <p:cNvSpPr txBox="1"/>
          <p:nvPr/>
        </p:nvSpPr>
        <p:spPr>
          <a:xfrm>
            <a:off x="526372" y="7294230"/>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7" name="CasellaDiTesto 16">
            <a:extLst>
              <a:ext uri="{FF2B5EF4-FFF2-40B4-BE49-F238E27FC236}">
                <a16:creationId xmlns:a16="http://schemas.microsoft.com/office/drawing/2014/main" id="{A0D67074-0878-986F-AB07-7CA294CCA32B}"/>
              </a:ext>
            </a:extLst>
          </p:cNvPr>
          <p:cNvSpPr txBox="1"/>
          <p:nvPr/>
        </p:nvSpPr>
        <p:spPr>
          <a:xfrm>
            <a:off x="684664" y="7967443"/>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Feedback dell’utente:</a:t>
            </a:r>
          </a:p>
          <a:p>
            <a:pPr algn="ctr"/>
            <a:r>
              <a:rPr lang="it-IT" sz="2000" dirty="0">
                <a:latin typeface="Times New Roman" panose="02020603050405020304" pitchFamily="18" charset="0"/>
                <a:ea typeface="Calibri" panose="020F0502020204030204" pitchFamily="34" charset="0"/>
              </a:rPr>
              <a:t>L</a:t>
            </a:r>
            <a:r>
              <a:rPr lang="it-IT" sz="2000" dirty="0">
                <a:effectLst/>
                <a:latin typeface="Times New Roman" panose="02020603050405020304" pitchFamily="18" charset="0"/>
                <a:ea typeface="Calibri" panose="020F0502020204030204" pitchFamily="34" charset="0"/>
              </a:rPr>
              <a:t>’utente sente la necessità di dover confermare due volte la volontà di inviare i risultati del questionario per evitare eventuali errori.</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18" name="CasellaDiTesto 17">
            <a:extLst>
              <a:ext uri="{FF2B5EF4-FFF2-40B4-BE49-F238E27FC236}">
                <a16:creationId xmlns:a16="http://schemas.microsoft.com/office/drawing/2014/main" id="{1A2419C7-6F44-CB29-BBE7-6B799D75DBE9}"/>
              </a:ext>
            </a:extLst>
          </p:cNvPr>
          <p:cNvSpPr txBox="1"/>
          <p:nvPr/>
        </p:nvSpPr>
        <p:spPr>
          <a:xfrm>
            <a:off x="684664" y="9397222"/>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Soluzione proposta:</a:t>
            </a:r>
          </a:p>
          <a:p>
            <a:pPr algn="ctr"/>
            <a:r>
              <a:rPr lang="it-IT" sz="2000" dirty="0">
                <a:latin typeface="Times New Roman" panose="02020603050405020304" pitchFamily="18" charset="0"/>
                <a:ea typeface="Calibri" panose="020F0502020204030204" pitchFamily="34" charset="0"/>
              </a:rPr>
              <a:t>Verrà aggiunta una card di conferma che possa permettere sia di confermare che di annullare ciò che è stato compilato.</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19" name="CasellaDiTesto 18">
            <a:extLst>
              <a:ext uri="{FF2B5EF4-FFF2-40B4-BE49-F238E27FC236}">
                <a16:creationId xmlns:a16="http://schemas.microsoft.com/office/drawing/2014/main" id="{7F71D7BD-A8EA-4358-7639-F5B69B594B33}"/>
              </a:ext>
            </a:extLst>
          </p:cNvPr>
          <p:cNvSpPr txBox="1"/>
          <p:nvPr/>
        </p:nvSpPr>
        <p:spPr>
          <a:xfrm>
            <a:off x="684663" y="10895520"/>
            <a:ext cx="10822669" cy="1077218"/>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La modifica verrà effettuata in fase di costruzione del prototipo interattivo.</a:t>
            </a:r>
            <a:endParaRPr lang="it-IT" sz="2000" dirty="0">
              <a:solidFill>
                <a:srgbClr val="926151"/>
              </a:solidFill>
              <a:latin typeface="Times New Roman" panose="02020603050405020304" pitchFamily="18" charset="0"/>
              <a:cs typeface="Times New Roman" panose="02020603050405020304" pitchFamily="18" charset="0"/>
            </a:endParaRPr>
          </a:p>
        </p:txBody>
      </p:sp>
      <p:pic>
        <p:nvPicPr>
          <p:cNvPr id="1026" name="Picture 2" descr="Immagine che contiene tavolo&#10;&#10;Descrizione generata automaticamente">
            <a:extLst>
              <a:ext uri="{FF2B5EF4-FFF2-40B4-BE49-F238E27FC236}">
                <a16:creationId xmlns:a16="http://schemas.microsoft.com/office/drawing/2014/main" id="{345C15F9-52B8-F15B-8429-91FFE9BA2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835" y="1682330"/>
            <a:ext cx="1933333" cy="1800000"/>
          </a:xfrm>
          <a:prstGeom prst="rect">
            <a:avLst/>
          </a:prstGeom>
          <a:noFill/>
          <a:ln>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5294360-67F4-BD20-ECD8-E893718F1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8509" y="2355440"/>
            <a:ext cx="1658823" cy="3600000"/>
          </a:xfrm>
          <a:prstGeom prst="rect">
            <a:avLst/>
          </a:prstGeom>
          <a:noFill/>
          <a:ln>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5647CDD-D3A8-BD5D-3707-109313DB6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63" y="4483388"/>
            <a:ext cx="2783505" cy="1800000"/>
          </a:xfrm>
          <a:prstGeom prst="rect">
            <a:avLst/>
          </a:prstGeom>
          <a:noFill/>
          <a:ln>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CasellaDiTesto 20">
            <a:extLst>
              <a:ext uri="{FF2B5EF4-FFF2-40B4-BE49-F238E27FC236}">
                <a16:creationId xmlns:a16="http://schemas.microsoft.com/office/drawing/2014/main" id="{1B58E476-CEF1-C537-3CBA-7EE39E96A6C3}"/>
              </a:ext>
            </a:extLst>
          </p:cNvPr>
          <p:cNvSpPr txBox="1"/>
          <p:nvPr/>
        </p:nvSpPr>
        <p:spPr>
          <a:xfrm>
            <a:off x="3116240" y="3003556"/>
            <a:ext cx="3990615"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Hamburger menu</a:t>
            </a:r>
          </a:p>
        </p:txBody>
      </p:sp>
      <p:sp>
        <p:nvSpPr>
          <p:cNvPr id="22" name="CasellaDiTesto 21">
            <a:extLst>
              <a:ext uri="{FF2B5EF4-FFF2-40B4-BE49-F238E27FC236}">
                <a16:creationId xmlns:a16="http://schemas.microsoft.com/office/drawing/2014/main" id="{A9CA3A1F-11C7-5215-E7A5-33269DF75475}"/>
              </a:ext>
            </a:extLst>
          </p:cNvPr>
          <p:cNvSpPr txBox="1"/>
          <p:nvPr/>
        </p:nvSpPr>
        <p:spPr>
          <a:xfrm>
            <a:off x="7066199" y="5437847"/>
            <a:ext cx="3990615"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Cards</a:t>
            </a:r>
          </a:p>
        </p:txBody>
      </p:sp>
      <p:sp>
        <p:nvSpPr>
          <p:cNvPr id="23" name="CasellaDiTesto 22">
            <a:extLst>
              <a:ext uri="{FF2B5EF4-FFF2-40B4-BE49-F238E27FC236}">
                <a16:creationId xmlns:a16="http://schemas.microsoft.com/office/drawing/2014/main" id="{3F15D3F8-E527-39A0-87B2-25F00A63D8CE}"/>
              </a:ext>
            </a:extLst>
          </p:cNvPr>
          <p:cNvSpPr txBox="1"/>
          <p:nvPr/>
        </p:nvSpPr>
        <p:spPr>
          <a:xfrm>
            <a:off x="2625066" y="5813338"/>
            <a:ext cx="3990615"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Home Link</a:t>
            </a:r>
          </a:p>
        </p:txBody>
      </p:sp>
    </p:spTree>
    <p:extLst>
      <p:ext uri="{BB962C8B-B14F-4D97-AF65-F5344CB8AC3E}">
        <p14:creationId xmlns:p14="http://schemas.microsoft.com/office/powerpoint/2010/main" val="4259176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481584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2" name="Tabella 1">
            <a:extLst>
              <a:ext uri="{FF2B5EF4-FFF2-40B4-BE49-F238E27FC236}">
                <a16:creationId xmlns:a16="http://schemas.microsoft.com/office/drawing/2014/main" id="{338167FE-3A1C-6AEF-243C-3EAC536E1EE8}"/>
              </a:ext>
            </a:extLst>
          </p:cNvPr>
          <p:cNvGraphicFramePr>
            <a:graphicFrameLocks noGrp="1"/>
          </p:cNvGraphicFramePr>
          <p:nvPr>
            <p:extLst>
              <p:ext uri="{D42A27DB-BD31-4B8C-83A1-F6EECF244321}">
                <p14:modId xmlns:p14="http://schemas.microsoft.com/office/powerpoint/2010/main" val="1769010447"/>
              </p:ext>
            </p:extLst>
          </p:nvPr>
        </p:nvGraphicFramePr>
        <p:xfrm>
          <a:off x="1493516" y="7527532"/>
          <a:ext cx="9204960" cy="4592089"/>
        </p:xfrm>
        <a:graphic>
          <a:graphicData uri="http://schemas.openxmlformats.org/drawingml/2006/table">
            <a:tbl>
              <a:tblPr/>
              <a:tblGrid>
                <a:gridCol w="4602480">
                  <a:extLst>
                    <a:ext uri="{9D8B030D-6E8A-4147-A177-3AD203B41FA5}">
                      <a16:colId xmlns:a16="http://schemas.microsoft.com/office/drawing/2014/main" val="1478364404"/>
                    </a:ext>
                  </a:extLst>
                </a:gridCol>
                <a:gridCol w="4602480">
                  <a:extLst>
                    <a:ext uri="{9D8B030D-6E8A-4147-A177-3AD203B41FA5}">
                      <a16:colId xmlns:a16="http://schemas.microsoft.com/office/drawing/2014/main" val="424836374"/>
                    </a:ext>
                  </a:extLst>
                </a:gridCol>
              </a:tblGrid>
              <a:tr h="260084">
                <a:tc>
                  <a:txBody>
                    <a:bodyPr/>
                    <a:lstStyle/>
                    <a:p>
                      <a:pPr algn="ctr" rtl="0" fontAlgn="base"/>
                      <a:r>
                        <a:rPr lang="it-IT" sz="1600" b="1" i="0" dirty="0">
                          <a:solidFill>
                            <a:srgbClr val="FFFFFF"/>
                          </a:solidFill>
                          <a:effectLst/>
                          <a:latin typeface="Times New Roman" panose="02020603050405020304" pitchFamily="18" charset="0"/>
                        </a:rPr>
                        <a:t>Modifica </a:t>
                      </a:r>
                      <a:endParaRPr lang="it-IT" sz="1600" b="1" i="0" dirty="0">
                        <a:solidFill>
                          <a:srgbClr val="FFFFFF"/>
                        </a:solidFill>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A355"/>
                    </a:solidFill>
                  </a:tcPr>
                </a:tc>
                <a:tc>
                  <a:txBody>
                    <a:bodyPr/>
                    <a:lstStyle/>
                    <a:p>
                      <a:pPr algn="ctr" rtl="0" fontAlgn="base"/>
                      <a:r>
                        <a:rPr lang="it-IT" sz="1600" b="1" i="0" dirty="0">
                          <a:solidFill>
                            <a:srgbClr val="FFFFFF"/>
                          </a:solidFill>
                          <a:effectLst/>
                          <a:latin typeface="Times New Roman" panose="02020603050405020304" pitchFamily="18" charset="0"/>
                        </a:rPr>
                        <a:t>Priorità </a:t>
                      </a:r>
                      <a:endParaRPr lang="it-IT" sz="1600" b="1" i="0" dirty="0">
                        <a:solidFill>
                          <a:srgbClr val="FFFFFF"/>
                        </a:solidFill>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A355"/>
                    </a:solidFill>
                  </a:tcPr>
                </a:tc>
                <a:extLst>
                  <a:ext uri="{0D108BD9-81ED-4DB2-BD59-A6C34878D82A}">
                    <a16:rowId xmlns:a16="http://schemas.microsoft.com/office/drawing/2014/main" val="1551301922"/>
                  </a:ext>
                </a:extLst>
              </a:tr>
              <a:tr h="1297873">
                <a:tc>
                  <a:txBody>
                    <a:bodyPr/>
                    <a:lstStyle/>
                    <a:p>
                      <a:pPr algn="ctr" rtl="0" fontAlgn="base"/>
                      <a:r>
                        <a:rPr lang="it-IT" sz="1600" b="0" i="0" dirty="0">
                          <a:effectLst/>
                          <a:latin typeface="Times New Roman" panose="02020603050405020304" pitchFamily="18" charset="0"/>
                        </a:rPr>
                        <a:t>Dopo aver effettuato la registrazione il sistema non deve ridirezionare l’utente alla pagina di login ma effettuare direttamente l’accesso, inoltre deve essere previsto un messaggio di conferma che attesti che la registrazione è andata a buon fine.</a:t>
                      </a:r>
                      <a:r>
                        <a:rPr lang="it-IT" sz="1600" b="1" i="0" dirty="0">
                          <a:effectLst/>
                          <a:latin typeface="Times New Roman" panose="02020603050405020304" pitchFamily="18" charset="0"/>
                        </a:rPr>
                        <a:t> </a:t>
                      </a:r>
                      <a:endParaRPr lang="it-IT" sz="1600" b="1"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ase"/>
                      <a:r>
                        <a:rPr lang="it-IT" sz="1600" b="0" i="0" dirty="0">
                          <a:effectLst/>
                          <a:latin typeface="Times New Roman" panose="02020603050405020304" pitchFamily="18" charset="0"/>
                        </a:rPr>
                        <a:t>Bassa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493392021"/>
                  </a:ext>
                </a:extLst>
              </a:tr>
              <a:tr h="839692">
                <a:tc>
                  <a:txBody>
                    <a:bodyPr/>
                    <a:lstStyle/>
                    <a:p>
                      <a:pPr algn="ctr" rtl="0" fontAlgn="base"/>
                      <a:r>
                        <a:rPr lang="it-IT" sz="1600" b="0" i="0" dirty="0">
                          <a:effectLst/>
                          <a:latin typeface="Times New Roman" panose="02020603050405020304" pitchFamily="18" charset="0"/>
                        </a:rPr>
                        <a:t>Dopo aver cliccato “Sì” nelle card di conferma c’è la necessità di fornire un feedback all’utente prima di ridirezionarlo in una pagina vista in precedenza.</a:t>
                      </a:r>
                      <a:r>
                        <a:rPr lang="it-IT" sz="1600" b="1" i="0" dirty="0">
                          <a:effectLst/>
                          <a:latin typeface="Times New Roman" panose="02020603050405020304" pitchFamily="18" charset="0"/>
                        </a:rPr>
                        <a:t> </a:t>
                      </a:r>
                      <a:endParaRPr lang="it-IT" sz="1600" b="1"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endParaRPr lang="it-IT" sz="1600" b="0" i="0" dirty="0">
                        <a:effectLst/>
                      </a:endParaRPr>
                    </a:p>
                    <a:p>
                      <a:pPr algn="ctr" rtl="0" fontAlgn="base"/>
                      <a:r>
                        <a:rPr lang="it-IT" sz="1600" b="0" i="0" dirty="0">
                          <a:effectLst/>
                          <a:latin typeface="Times New Roman" panose="02020603050405020304" pitchFamily="18" charset="0"/>
                        </a:rPr>
                        <a:t>Alta </a:t>
                      </a:r>
                      <a:endParaRPr lang="it-IT" sz="1600" b="0" i="0" dirty="0">
                        <a:effectLst/>
                      </a:endParaRPr>
                    </a:p>
                    <a:p>
                      <a:pPr algn="ctr" rtl="0" fontAlgn="base"/>
                      <a:r>
                        <a:rPr lang="it-IT" sz="1600" b="0" i="0" dirty="0">
                          <a:effectLst/>
                          <a:latin typeface="Times New Roman" panose="02020603050405020304" pitchFamily="18" charset="0"/>
                        </a:rPr>
                        <a:t>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07445268"/>
                  </a:ext>
                </a:extLst>
              </a:tr>
              <a:tr h="1145146">
                <a:tc>
                  <a:txBody>
                    <a:bodyPr/>
                    <a:lstStyle/>
                    <a:p>
                      <a:pPr algn="ctr" rtl="0" fontAlgn="base"/>
                      <a:r>
                        <a:rPr lang="it-IT" sz="1600" b="0" i="0">
                          <a:effectLst/>
                          <a:latin typeface="Times New Roman" panose="02020603050405020304" pitchFamily="18" charset="0"/>
                        </a:rPr>
                        <a:t>All’interno della lista studenti (vista docente), nelle card relative agli studenti, c’è la necessità di aggiungere un’opportuna scritta che indichi che, cliccando sulla card, verremo ridirezionati al questionario.</a:t>
                      </a:r>
                      <a:r>
                        <a:rPr lang="it-IT" sz="1600" b="1" i="0">
                          <a:effectLst/>
                          <a:latin typeface="Times New Roman" panose="02020603050405020304" pitchFamily="18" charset="0"/>
                        </a:rPr>
                        <a:t> </a:t>
                      </a:r>
                      <a:endParaRPr lang="it-IT" sz="1600" b="1" i="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ase"/>
                      <a:r>
                        <a:rPr lang="it-IT" sz="1600" b="0" i="0" dirty="0">
                          <a:effectLst/>
                          <a:latin typeface="Times New Roman" panose="02020603050405020304" pitchFamily="18" charset="0"/>
                        </a:rPr>
                        <a:t>Media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390931878"/>
                  </a:ext>
                </a:extLst>
              </a:tr>
              <a:tr h="839692">
                <a:tc>
                  <a:txBody>
                    <a:bodyPr/>
                    <a:lstStyle/>
                    <a:p>
                      <a:pPr algn="ctr" rtl="0" fontAlgn="base"/>
                      <a:r>
                        <a:rPr lang="it-IT" sz="1600" b="0" i="0">
                          <a:effectLst/>
                          <a:latin typeface="Times New Roman" panose="02020603050405020304" pitchFamily="18" charset="0"/>
                        </a:rPr>
                        <a:t>La zona “Messaggi” all’interno della zona Studente prevederà una chat con l’azienda che ha contattato quello studente e non un messaggio pre-impostato.</a:t>
                      </a:r>
                      <a:r>
                        <a:rPr lang="it-IT" sz="1600" b="1" i="0">
                          <a:effectLst/>
                          <a:latin typeface="Times New Roman" panose="02020603050405020304" pitchFamily="18" charset="0"/>
                        </a:rPr>
                        <a:t> </a:t>
                      </a:r>
                      <a:endParaRPr lang="it-IT" sz="1600" b="1" i="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it-IT" sz="1600" b="0" i="0" dirty="0">
                          <a:effectLst/>
                          <a:latin typeface="Times New Roman" panose="02020603050405020304" pitchFamily="18" charset="0"/>
                        </a:rPr>
                        <a:t>Alta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44953530"/>
                  </a:ext>
                </a:extLst>
              </a:tr>
            </a:tbl>
          </a:graphicData>
        </a:graphic>
      </p:graphicFrame>
      <p:pic>
        <p:nvPicPr>
          <p:cNvPr id="7" name="Immagine 6">
            <a:extLst>
              <a:ext uri="{FF2B5EF4-FFF2-40B4-BE49-F238E27FC236}">
                <a16:creationId xmlns:a16="http://schemas.microsoft.com/office/drawing/2014/main" id="{C8561733-3CEF-BF49-B20B-312C6D8B5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921" y="380242"/>
            <a:ext cx="4680149" cy="4541683"/>
          </a:xfrm>
          <a:prstGeom prst="rect">
            <a:avLst/>
          </a:prstGeom>
        </p:spPr>
      </p:pic>
      <p:sp>
        <p:nvSpPr>
          <p:cNvPr id="9" name="CasellaDiTesto 8">
            <a:extLst>
              <a:ext uri="{FF2B5EF4-FFF2-40B4-BE49-F238E27FC236}">
                <a16:creationId xmlns:a16="http://schemas.microsoft.com/office/drawing/2014/main" id="{D86DF730-9143-0C4E-68D6-D36155ADB671}"/>
              </a:ext>
            </a:extLst>
          </p:cNvPr>
          <p:cNvSpPr txBox="1"/>
          <p:nvPr/>
        </p:nvSpPr>
        <p:spPr>
          <a:xfrm>
            <a:off x="3017747" y="5421421"/>
            <a:ext cx="6156495" cy="830997"/>
          </a:xfrm>
          <a:prstGeom prst="rect">
            <a:avLst/>
          </a:prstGeom>
          <a:noFill/>
        </p:spPr>
        <p:txBody>
          <a:bodyPr wrap="square" rtlCol="0">
            <a:spAutoFit/>
          </a:bodyPr>
          <a:lstStyle/>
          <a:p>
            <a:r>
              <a:rPr lang="it-IT" sz="4800" dirty="0">
                <a:solidFill>
                  <a:srgbClr val="926151"/>
                </a:solidFill>
                <a:latin typeface="Times New Roman" panose="02020603050405020304" pitchFamily="18" charset="0"/>
                <a:cs typeface="Times New Roman" panose="02020603050405020304" pitchFamily="18" charset="0"/>
              </a:rPr>
              <a:t>Live demo del prototipo</a:t>
            </a:r>
          </a:p>
        </p:txBody>
      </p:sp>
    </p:spTree>
    <p:extLst>
      <p:ext uri="{BB962C8B-B14F-4D97-AF65-F5344CB8AC3E}">
        <p14:creationId xmlns:p14="http://schemas.microsoft.com/office/powerpoint/2010/main" val="1877543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11. Cognitive </a:t>
            </a:r>
            <a:r>
              <a:rPr lang="it-IT" sz="4800" dirty="0" err="1">
                <a:solidFill>
                  <a:srgbClr val="EEA355"/>
                </a:solidFill>
                <a:latin typeface="Times New Roman" panose="02020603050405020304" pitchFamily="18" charset="0"/>
                <a:cs typeface="Times New Roman" panose="02020603050405020304" pitchFamily="18" charset="0"/>
              </a:rPr>
              <a:t>Walkthrough</a:t>
            </a:r>
            <a:endParaRPr lang="it-IT" sz="4800" dirty="0">
              <a:solidFill>
                <a:srgbClr val="EEA355"/>
              </a:solidFill>
              <a:latin typeface="Times New Roman" panose="02020603050405020304" pitchFamily="18" charset="0"/>
              <a:cs typeface="Times New Roman" panose="02020603050405020304" pitchFamily="18" charset="0"/>
            </a:endParaRPr>
          </a:p>
        </p:txBody>
      </p:sp>
      <p:sp>
        <p:nvSpPr>
          <p:cNvPr id="28" name="CasellaDiTesto 27">
            <a:extLst>
              <a:ext uri="{FF2B5EF4-FFF2-40B4-BE49-F238E27FC236}">
                <a16:creationId xmlns:a16="http://schemas.microsoft.com/office/drawing/2014/main" id="{B4245E27-EAE7-8E2D-8AAA-DE0664205923}"/>
              </a:ext>
            </a:extLst>
          </p:cNvPr>
          <p:cNvSpPr txBox="1"/>
          <p:nvPr/>
        </p:nvSpPr>
        <p:spPr>
          <a:xfrm>
            <a:off x="526372" y="8185186"/>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7" name="CasellaDiTesto 16">
            <a:extLst>
              <a:ext uri="{FF2B5EF4-FFF2-40B4-BE49-F238E27FC236}">
                <a16:creationId xmlns:a16="http://schemas.microsoft.com/office/drawing/2014/main" id="{A0D67074-0878-986F-AB07-7CA294CCA32B}"/>
              </a:ext>
            </a:extLst>
          </p:cNvPr>
          <p:cNvSpPr txBox="1"/>
          <p:nvPr/>
        </p:nvSpPr>
        <p:spPr>
          <a:xfrm>
            <a:off x="684664" y="8858399"/>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Feedback dell’utente:</a:t>
            </a:r>
          </a:p>
          <a:p>
            <a:pPr algn="ctr"/>
            <a:r>
              <a:rPr lang="it-IT" sz="2000" dirty="0">
                <a:latin typeface="Times New Roman" panose="02020603050405020304" pitchFamily="18" charset="0"/>
                <a:ea typeface="Calibri" panose="020F0502020204030204" pitchFamily="34" charset="0"/>
              </a:rPr>
              <a:t>L</a:t>
            </a:r>
            <a:r>
              <a:rPr lang="it-IT" sz="2000" dirty="0">
                <a:effectLst/>
                <a:latin typeface="Times New Roman" panose="02020603050405020304" pitchFamily="18" charset="0"/>
                <a:ea typeface="Calibri" panose="020F0502020204030204" pitchFamily="34" charset="0"/>
              </a:rPr>
              <a:t>’utente sente la necessità di dover confermare due volte la volontà di inviare i risultati del questionario per evitare eventuali errori.</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18" name="CasellaDiTesto 17">
            <a:extLst>
              <a:ext uri="{FF2B5EF4-FFF2-40B4-BE49-F238E27FC236}">
                <a16:creationId xmlns:a16="http://schemas.microsoft.com/office/drawing/2014/main" id="{1A2419C7-6F44-CB29-BBE7-6B799D75DBE9}"/>
              </a:ext>
            </a:extLst>
          </p:cNvPr>
          <p:cNvSpPr txBox="1"/>
          <p:nvPr/>
        </p:nvSpPr>
        <p:spPr>
          <a:xfrm>
            <a:off x="684664" y="10288178"/>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Soluzione proposta:</a:t>
            </a:r>
          </a:p>
          <a:p>
            <a:pPr algn="ctr"/>
            <a:r>
              <a:rPr lang="it-IT" sz="2000" dirty="0">
                <a:latin typeface="Times New Roman" panose="02020603050405020304" pitchFamily="18" charset="0"/>
                <a:ea typeface="Calibri" panose="020F0502020204030204" pitchFamily="34" charset="0"/>
              </a:rPr>
              <a:t>Verrà aggiunta una card di conferma che possa permettere sia di confermare che di annullare ciò che è stato compilato.</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19" name="CasellaDiTesto 18">
            <a:extLst>
              <a:ext uri="{FF2B5EF4-FFF2-40B4-BE49-F238E27FC236}">
                <a16:creationId xmlns:a16="http://schemas.microsoft.com/office/drawing/2014/main" id="{7F71D7BD-A8EA-4358-7639-F5B69B594B33}"/>
              </a:ext>
            </a:extLst>
          </p:cNvPr>
          <p:cNvSpPr txBox="1"/>
          <p:nvPr/>
        </p:nvSpPr>
        <p:spPr>
          <a:xfrm>
            <a:off x="684663" y="11786476"/>
            <a:ext cx="10822669" cy="1077218"/>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La modifica verrà effettuata in fase di costruzione del prototipo interattivo.</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21" name="CasellaDiTesto 20">
            <a:extLst>
              <a:ext uri="{FF2B5EF4-FFF2-40B4-BE49-F238E27FC236}">
                <a16:creationId xmlns:a16="http://schemas.microsoft.com/office/drawing/2014/main" id="{44F120E3-EA2B-E08C-B06C-973D3D43B89A}"/>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23" name="CasellaDiTesto 22">
            <a:extLst>
              <a:ext uri="{FF2B5EF4-FFF2-40B4-BE49-F238E27FC236}">
                <a16:creationId xmlns:a16="http://schemas.microsoft.com/office/drawing/2014/main" id="{387E72B5-B50C-F060-135E-E6D388E0EEE3}"/>
              </a:ext>
            </a:extLst>
          </p:cNvPr>
          <p:cNvSpPr txBox="1"/>
          <p:nvPr/>
        </p:nvSpPr>
        <p:spPr>
          <a:xfrm>
            <a:off x="684663" y="2596788"/>
            <a:ext cx="10822669" cy="3816429"/>
          </a:xfrm>
          <a:prstGeom prst="rect">
            <a:avLst/>
          </a:prstGeom>
          <a:noFill/>
        </p:spPr>
        <p:txBody>
          <a:bodyPr wrap="square" rtlCol="0">
            <a:spAutoFit/>
          </a:bodyPr>
          <a:lstStyle/>
          <a:p>
            <a:pPr algn="ctr" rtl="0" fontAlgn="base"/>
            <a:r>
              <a:rPr lang="it-IT" sz="2200" b="1" i="0" u="sng" dirty="0">
                <a:solidFill>
                  <a:srgbClr val="000000"/>
                </a:solidFill>
                <a:effectLst/>
                <a:latin typeface="Times New Roman" panose="02020603050405020304" pitchFamily="18" charset="0"/>
              </a:rPr>
              <a:t>Azione A</a:t>
            </a:r>
            <a:r>
              <a:rPr lang="it-IT" sz="2200" b="0" i="0" dirty="0">
                <a:solidFill>
                  <a:srgbClr val="000000"/>
                </a:solidFill>
                <a:effectLst/>
                <a:latin typeface="Times New Roman" panose="02020603050405020304" pitchFamily="18" charset="0"/>
              </a:rPr>
              <a:t>: Premere il tasto “Lista studenti” </a:t>
            </a:r>
            <a:endParaRPr lang="it-IT" sz="2200" b="0" i="0" dirty="0">
              <a:solidFill>
                <a:srgbClr val="000000"/>
              </a:solidFill>
              <a:effectLst/>
              <a:latin typeface="Segoe UI" panose="020B0502040204020203" pitchFamily="34" charset="0"/>
            </a:endParaRPr>
          </a:p>
          <a:p>
            <a:pPr algn="ctr" rtl="0" fontAlgn="base"/>
            <a:r>
              <a:rPr lang="it-IT" sz="2200" b="1" i="0" u="sng" dirty="0">
                <a:solidFill>
                  <a:srgbClr val="000000"/>
                </a:solidFill>
                <a:effectLst/>
                <a:latin typeface="Times New Roman" panose="02020603050405020304" pitchFamily="18" charset="0"/>
              </a:rPr>
              <a:t>Risposta A</a:t>
            </a:r>
            <a:r>
              <a:rPr lang="it-IT" sz="2200" b="0" i="0" dirty="0">
                <a:solidFill>
                  <a:srgbClr val="000000"/>
                </a:solidFill>
                <a:effectLst/>
                <a:latin typeface="Times New Roman" panose="02020603050405020304" pitchFamily="18" charset="0"/>
              </a:rPr>
              <a:t>: Il sistema mostra la pagina con la vista dei propri studenti.</a:t>
            </a:r>
          </a:p>
          <a:p>
            <a:pPr algn="ctr" rtl="0" fontAlgn="base"/>
            <a:endParaRPr lang="it-IT" sz="2200" dirty="0">
              <a:solidFill>
                <a:srgbClr val="000000"/>
              </a:solidFill>
              <a:latin typeface="Times New Roman" panose="02020603050405020304" pitchFamily="18" charset="0"/>
            </a:endParaRPr>
          </a:p>
          <a:p>
            <a:pPr algn="ctr" rtl="0" fontAlgn="base"/>
            <a:r>
              <a:rPr lang="it-IT" sz="2200" b="0" i="0" dirty="0">
                <a:solidFill>
                  <a:srgbClr val="000000"/>
                </a:solidFill>
                <a:effectLst/>
                <a:latin typeface="Times New Roman" panose="02020603050405020304" pitchFamily="18" charset="0"/>
              </a:rPr>
              <a:t> </a:t>
            </a:r>
            <a:endParaRPr lang="it-IT" sz="2200" b="0" i="0" dirty="0">
              <a:solidFill>
                <a:srgbClr val="000000"/>
              </a:solidFill>
              <a:effectLst/>
              <a:latin typeface="Segoe UI" panose="020B0502040204020203" pitchFamily="34" charset="0"/>
            </a:endParaRPr>
          </a:p>
          <a:p>
            <a:pPr algn="ctr" rtl="0" fontAlgn="base">
              <a:buFont typeface="+mj-lt"/>
              <a:buAutoNum type="arabicPeriod"/>
            </a:pPr>
            <a:r>
              <a:rPr lang="it-IT" sz="2200" b="1" i="0" dirty="0">
                <a:solidFill>
                  <a:srgbClr val="000000"/>
                </a:solidFill>
                <a:effectLst/>
                <a:latin typeface="Times New Roman" panose="02020603050405020304" pitchFamily="18" charset="0"/>
              </a:rPr>
              <a:t>L’azione corretta sarà sufficientemente evidente per l’utente?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il tasto è posizionato al centro della dashboard e, all’interno del pulsante, oltre alla scritta “Lista studenti”, è presente un’immagine che raffigura uno studente. </a:t>
            </a:r>
            <a:endParaRPr lang="it-IT" sz="2200" b="0" i="0" dirty="0">
              <a:solidFill>
                <a:srgbClr val="000000"/>
              </a:solidFill>
              <a:effectLst/>
              <a:latin typeface="Segoe UI" panose="020B0502040204020203" pitchFamily="34" charset="0"/>
            </a:endParaRPr>
          </a:p>
          <a:p>
            <a:pPr algn="ctr" rtl="0" fontAlgn="base">
              <a:buFont typeface="+mj-lt"/>
              <a:buAutoNum type="arabicPeriod" startAt="2"/>
            </a:pPr>
            <a:r>
              <a:rPr lang="it-IT" sz="2200" b="1" i="0" dirty="0">
                <a:solidFill>
                  <a:srgbClr val="000000"/>
                </a:solidFill>
                <a:effectLst/>
                <a:latin typeface="Times New Roman" panose="02020603050405020304" pitchFamily="18" charset="0"/>
              </a:rPr>
              <a:t>L’utente noterà che è disponibile l’azione corretta?</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è evidente che il tasto riporta alla lista degli studenti. </a:t>
            </a:r>
            <a:endParaRPr lang="it-IT" sz="2200" b="0" i="0" dirty="0">
              <a:solidFill>
                <a:srgbClr val="000000"/>
              </a:solidFill>
              <a:effectLst/>
              <a:latin typeface="Segoe UI" panose="020B0502040204020203" pitchFamily="34" charset="0"/>
            </a:endParaRPr>
          </a:p>
          <a:p>
            <a:pPr algn="ctr" rtl="0" fontAlgn="base">
              <a:buFont typeface="+mj-lt"/>
              <a:buAutoNum type="arabicPeriod" startAt="3"/>
            </a:pPr>
            <a:r>
              <a:rPr lang="it-IT" sz="2200" b="1" i="0" dirty="0">
                <a:solidFill>
                  <a:srgbClr val="000000"/>
                </a:solidFill>
                <a:effectLst/>
                <a:latin typeface="Times New Roman" panose="02020603050405020304" pitchFamily="18" charset="0"/>
              </a:rPr>
              <a:t>L’utente assocerà ed interpreterà correttamente la risposta dell’azione?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Sì perché alla pressione del tasto il sistema mostrerà la pagina contente la lista degli studenti.</a:t>
            </a:r>
            <a:endParaRPr lang="it-IT" sz="22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43949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11. Cognitive </a:t>
            </a:r>
            <a:r>
              <a:rPr lang="it-IT" sz="4800" dirty="0" err="1">
                <a:solidFill>
                  <a:srgbClr val="EEA355"/>
                </a:solidFill>
                <a:latin typeface="Times New Roman" panose="02020603050405020304" pitchFamily="18" charset="0"/>
                <a:cs typeface="Times New Roman" panose="02020603050405020304" pitchFamily="18" charset="0"/>
              </a:rPr>
              <a:t>Walkthrough</a:t>
            </a:r>
            <a:endParaRPr lang="it-IT" sz="4800" dirty="0">
              <a:solidFill>
                <a:srgbClr val="EEA355"/>
              </a:solidFill>
              <a:latin typeface="Times New Roman" panose="02020603050405020304" pitchFamily="18" charset="0"/>
              <a:cs typeface="Times New Roman" panose="02020603050405020304" pitchFamily="18" charset="0"/>
            </a:endParaRPr>
          </a:p>
        </p:txBody>
      </p:sp>
      <p:sp>
        <p:nvSpPr>
          <p:cNvPr id="28" name="CasellaDiTesto 27">
            <a:extLst>
              <a:ext uri="{FF2B5EF4-FFF2-40B4-BE49-F238E27FC236}">
                <a16:creationId xmlns:a16="http://schemas.microsoft.com/office/drawing/2014/main" id="{B4245E27-EAE7-8E2D-8AAA-DE0664205923}"/>
              </a:ext>
            </a:extLst>
          </p:cNvPr>
          <p:cNvSpPr txBox="1"/>
          <p:nvPr/>
        </p:nvSpPr>
        <p:spPr>
          <a:xfrm>
            <a:off x="526372" y="8185186"/>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7" name="CasellaDiTesto 16">
            <a:extLst>
              <a:ext uri="{FF2B5EF4-FFF2-40B4-BE49-F238E27FC236}">
                <a16:creationId xmlns:a16="http://schemas.microsoft.com/office/drawing/2014/main" id="{A0D67074-0878-986F-AB07-7CA294CCA32B}"/>
              </a:ext>
            </a:extLst>
          </p:cNvPr>
          <p:cNvSpPr txBox="1"/>
          <p:nvPr/>
        </p:nvSpPr>
        <p:spPr>
          <a:xfrm>
            <a:off x="684664" y="8858399"/>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Feedback dell’utente:</a:t>
            </a:r>
          </a:p>
          <a:p>
            <a:pPr algn="ctr"/>
            <a:r>
              <a:rPr lang="it-IT" sz="2000" dirty="0">
                <a:latin typeface="Times New Roman" panose="02020603050405020304" pitchFamily="18" charset="0"/>
                <a:ea typeface="Calibri" panose="020F0502020204030204" pitchFamily="34" charset="0"/>
              </a:rPr>
              <a:t>L</a:t>
            </a:r>
            <a:r>
              <a:rPr lang="it-IT" sz="2000" dirty="0">
                <a:effectLst/>
                <a:latin typeface="Times New Roman" panose="02020603050405020304" pitchFamily="18" charset="0"/>
                <a:ea typeface="Calibri" panose="020F0502020204030204" pitchFamily="34" charset="0"/>
              </a:rPr>
              <a:t>’utente sente la necessità di dover confermare due volte la volontà di inviare i risultati del questionario per evitare eventuali errori.</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18" name="CasellaDiTesto 17">
            <a:extLst>
              <a:ext uri="{FF2B5EF4-FFF2-40B4-BE49-F238E27FC236}">
                <a16:creationId xmlns:a16="http://schemas.microsoft.com/office/drawing/2014/main" id="{1A2419C7-6F44-CB29-BBE7-6B799D75DBE9}"/>
              </a:ext>
            </a:extLst>
          </p:cNvPr>
          <p:cNvSpPr txBox="1"/>
          <p:nvPr/>
        </p:nvSpPr>
        <p:spPr>
          <a:xfrm>
            <a:off x="684664" y="10288178"/>
            <a:ext cx="10822669" cy="1200329"/>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Soluzione proposta:</a:t>
            </a:r>
          </a:p>
          <a:p>
            <a:pPr algn="ctr"/>
            <a:r>
              <a:rPr lang="it-IT" sz="2000" dirty="0">
                <a:latin typeface="Times New Roman" panose="02020603050405020304" pitchFamily="18" charset="0"/>
                <a:ea typeface="Calibri" panose="020F0502020204030204" pitchFamily="34" charset="0"/>
              </a:rPr>
              <a:t>Verrà aggiunta una card di conferma che possa permettere sia di confermare che di annullare ciò che è stato compilato.</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19" name="CasellaDiTesto 18">
            <a:extLst>
              <a:ext uri="{FF2B5EF4-FFF2-40B4-BE49-F238E27FC236}">
                <a16:creationId xmlns:a16="http://schemas.microsoft.com/office/drawing/2014/main" id="{7F71D7BD-A8EA-4358-7639-F5B69B594B33}"/>
              </a:ext>
            </a:extLst>
          </p:cNvPr>
          <p:cNvSpPr txBox="1"/>
          <p:nvPr/>
        </p:nvSpPr>
        <p:spPr>
          <a:xfrm>
            <a:off x="684663" y="11786476"/>
            <a:ext cx="10822669" cy="1077218"/>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La modifica verrà effettuata in fase di costruzione del prototipo interattivo.</a:t>
            </a:r>
            <a:endParaRPr lang="it-IT" sz="2000" dirty="0">
              <a:solidFill>
                <a:srgbClr val="926151"/>
              </a:solidFill>
              <a:latin typeface="Times New Roman" panose="02020603050405020304" pitchFamily="18" charset="0"/>
              <a:cs typeface="Times New Roman" panose="02020603050405020304" pitchFamily="18" charset="0"/>
            </a:endParaRPr>
          </a:p>
        </p:txBody>
      </p:sp>
      <p:sp>
        <p:nvSpPr>
          <p:cNvPr id="21" name="CasellaDiTesto 20">
            <a:extLst>
              <a:ext uri="{FF2B5EF4-FFF2-40B4-BE49-F238E27FC236}">
                <a16:creationId xmlns:a16="http://schemas.microsoft.com/office/drawing/2014/main" id="{44F120E3-EA2B-E08C-B06C-973D3D43B89A}"/>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23" name="CasellaDiTesto 22">
            <a:extLst>
              <a:ext uri="{FF2B5EF4-FFF2-40B4-BE49-F238E27FC236}">
                <a16:creationId xmlns:a16="http://schemas.microsoft.com/office/drawing/2014/main" id="{387E72B5-B50C-F060-135E-E6D388E0EEE3}"/>
              </a:ext>
            </a:extLst>
          </p:cNvPr>
          <p:cNvSpPr txBox="1"/>
          <p:nvPr/>
        </p:nvSpPr>
        <p:spPr>
          <a:xfrm>
            <a:off x="684663" y="7239908"/>
            <a:ext cx="10822669" cy="3816429"/>
          </a:xfrm>
          <a:prstGeom prst="rect">
            <a:avLst/>
          </a:prstGeom>
          <a:noFill/>
        </p:spPr>
        <p:txBody>
          <a:bodyPr wrap="square" rtlCol="0">
            <a:spAutoFit/>
          </a:bodyPr>
          <a:lstStyle/>
          <a:p>
            <a:pPr algn="ctr" rtl="0" fontAlgn="base"/>
            <a:r>
              <a:rPr lang="it-IT" sz="2200" b="1" i="0" u="sng" dirty="0">
                <a:solidFill>
                  <a:srgbClr val="000000"/>
                </a:solidFill>
                <a:effectLst/>
                <a:latin typeface="Times New Roman" panose="02020603050405020304" pitchFamily="18" charset="0"/>
              </a:rPr>
              <a:t>Azione A</a:t>
            </a:r>
            <a:r>
              <a:rPr lang="it-IT" sz="2200" b="0" i="0" dirty="0">
                <a:solidFill>
                  <a:srgbClr val="000000"/>
                </a:solidFill>
                <a:effectLst/>
                <a:latin typeface="Times New Roman" panose="02020603050405020304" pitchFamily="18" charset="0"/>
              </a:rPr>
              <a:t>: Premere il tasto “Lista studenti” </a:t>
            </a:r>
            <a:endParaRPr lang="it-IT" sz="2200" b="0" i="0" dirty="0">
              <a:solidFill>
                <a:srgbClr val="000000"/>
              </a:solidFill>
              <a:effectLst/>
              <a:latin typeface="Segoe UI" panose="020B0502040204020203" pitchFamily="34" charset="0"/>
            </a:endParaRPr>
          </a:p>
          <a:p>
            <a:pPr algn="ctr" rtl="0" fontAlgn="base"/>
            <a:r>
              <a:rPr lang="it-IT" sz="2200" b="1" i="0" u="sng" dirty="0">
                <a:solidFill>
                  <a:srgbClr val="000000"/>
                </a:solidFill>
                <a:effectLst/>
                <a:latin typeface="Times New Roman" panose="02020603050405020304" pitchFamily="18" charset="0"/>
              </a:rPr>
              <a:t>Risposta A</a:t>
            </a:r>
            <a:r>
              <a:rPr lang="it-IT" sz="2200" b="0" i="0" dirty="0">
                <a:solidFill>
                  <a:srgbClr val="000000"/>
                </a:solidFill>
                <a:effectLst/>
                <a:latin typeface="Times New Roman" panose="02020603050405020304" pitchFamily="18" charset="0"/>
              </a:rPr>
              <a:t>: Il sistema mostra la pagina con la vista dei propri studenti.</a:t>
            </a:r>
          </a:p>
          <a:p>
            <a:pPr algn="ctr" rtl="0" fontAlgn="base"/>
            <a:endParaRPr lang="it-IT" sz="2200" dirty="0">
              <a:solidFill>
                <a:srgbClr val="000000"/>
              </a:solidFill>
              <a:latin typeface="Times New Roman" panose="02020603050405020304" pitchFamily="18" charset="0"/>
            </a:endParaRPr>
          </a:p>
          <a:p>
            <a:pPr algn="ctr" rtl="0" fontAlgn="base"/>
            <a:r>
              <a:rPr lang="it-IT" sz="2200" b="0" i="0" dirty="0">
                <a:solidFill>
                  <a:srgbClr val="000000"/>
                </a:solidFill>
                <a:effectLst/>
                <a:latin typeface="Times New Roman" panose="02020603050405020304" pitchFamily="18" charset="0"/>
              </a:rPr>
              <a:t> </a:t>
            </a:r>
            <a:endParaRPr lang="it-IT" sz="2200" b="0" i="0" dirty="0">
              <a:solidFill>
                <a:srgbClr val="000000"/>
              </a:solidFill>
              <a:effectLst/>
              <a:latin typeface="Segoe UI" panose="020B0502040204020203" pitchFamily="34" charset="0"/>
            </a:endParaRPr>
          </a:p>
          <a:p>
            <a:pPr algn="ctr" rtl="0" fontAlgn="base">
              <a:buFont typeface="+mj-lt"/>
              <a:buAutoNum type="arabicPeriod"/>
            </a:pPr>
            <a:r>
              <a:rPr lang="it-IT" sz="2200" b="1" i="0" dirty="0">
                <a:solidFill>
                  <a:srgbClr val="000000"/>
                </a:solidFill>
                <a:effectLst/>
                <a:latin typeface="Times New Roman" panose="02020603050405020304" pitchFamily="18" charset="0"/>
              </a:rPr>
              <a:t>L’azione corretta sarà sufficientemente evidente per l’utente?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il tasto è posizionato al centro della dashboard e, all’interno del pulsante, oltre alla scritta “Lista studenti”, è presente un’immagine che raffigura uno studente. </a:t>
            </a:r>
            <a:endParaRPr lang="it-IT" sz="2200" b="0" i="0" dirty="0">
              <a:solidFill>
                <a:srgbClr val="000000"/>
              </a:solidFill>
              <a:effectLst/>
              <a:latin typeface="Segoe UI" panose="020B0502040204020203" pitchFamily="34" charset="0"/>
            </a:endParaRPr>
          </a:p>
          <a:p>
            <a:pPr algn="ctr" rtl="0" fontAlgn="base">
              <a:buFont typeface="+mj-lt"/>
              <a:buAutoNum type="arabicPeriod" startAt="2"/>
            </a:pPr>
            <a:r>
              <a:rPr lang="it-IT" sz="2200" b="1" i="0" dirty="0">
                <a:solidFill>
                  <a:srgbClr val="000000"/>
                </a:solidFill>
                <a:effectLst/>
                <a:latin typeface="Times New Roman" panose="02020603050405020304" pitchFamily="18" charset="0"/>
              </a:rPr>
              <a:t>L’utente noterà che è disponibile l’azione corretta?</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è evidente che il tasto riporta alla lista degli studenti. </a:t>
            </a:r>
            <a:endParaRPr lang="it-IT" sz="2200" b="0" i="0" dirty="0">
              <a:solidFill>
                <a:srgbClr val="000000"/>
              </a:solidFill>
              <a:effectLst/>
              <a:latin typeface="Segoe UI" panose="020B0502040204020203" pitchFamily="34" charset="0"/>
            </a:endParaRPr>
          </a:p>
          <a:p>
            <a:pPr algn="ctr" rtl="0" fontAlgn="base">
              <a:buFont typeface="+mj-lt"/>
              <a:buAutoNum type="arabicPeriod" startAt="3"/>
            </a:pPr>
            <a:r>
              <a:rPr lang="it-IT" sz="2200" b="1" i="0" dirty="0">
                <a:solidFill>
                  <a:srgbClr val="000000"/>
                </a:solidFill>
                <a:effectLst/>
                <a:latin typeface="Times New Roman" panose="02020603050405020304" pitchFamily="18" charset="0"/>
              </a:rPr>
              <a:t>L’utente assocerà ed interpreterà correttamente la risposta dell’azione?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Sì perché alla pressione del tasto il sistema mostrerà la pagina contente la lista degli studenti.</a:t>
            </a:r>
            <a:endParaRPr lang="it-IT" sz="2200" b="0" i="0" dirty="0">
              <a:solidFill>
                <a:srgbClr val="000000"/>
              </a:solidFill>
              <a:effectLst/>
              <a:latin typeface="Segoe UI" panose="020B0502040204020203" pitchFamily="34" charset="0"/>
            </a:endParaRPr>
          </a:p>
        </p:txBody>
      </p:sp>
      <p:sp>
        <p:nvSpPr>
          <p:cNvPr id="11" name="CasellaDiTesto 10">
            <a:extLst>
              <a:ext uri="{FF2B5EF4-FFF2-40B4-BE49-F238E27FC236}">
                <a16:creationId xmlns:a16="http://schemas.microsoft.com/office/drawing/2014/main" id="{7B22FCC1-2C9C-4BC8-1D17-921D1CC89845}"/>
              </a:ext>
            </a:extLst>
          </p:cNvPr>
          <p:cNvSpPr txBox="1"/>
          <p:nvPr/>
        </p:nvSpPr>
        <p:spPr>
          <a:xfrm>
            <a:off x="684662" y="2653271"/>
            <a:ext cx="10822669" cy="3477875"/>
          </a:xfrm>
          <a:prstGeom prst="rect">
            <a:avLst/>
          </a:prstGeom>
          <a:noFill/>
        </p:spPr>
        <p:txBody>
          <a:bodyPr wrap="square" rtlCol="0">
            <a:spAutoFit/>
          </a:bodyPr>
          <a:lstStyle/>
          <a:p>
            <a:pPr algn="ctr" rtl="0" fontAlgn="base"/>
            <a:r>
              <a:rPr lang="it-IT" sz="2200" b="1" i="0" u="sng" dirty="0">
                <a:solidFill>
                  <a:srgbClr val="000000"/>
                </a:solidFill>
                <a:effectLst/>
                <a:latin typeface="Times New Roman" panose="02020603050405020304" pitchFamily="18" charset="0"/>
              </a:rPr>
              <a:t>Azione B</a:t>
            </a:r>
            <a:r>
              <a:rPr lang="it-IT" sz="2200" b="0" i="0" dirty="0">
                <a:solidFill>
                  <a:srgbClr val="000000"/>
                </a:solidFill>
                <a:effectLst/>
                <a:latin typeface="Times New Roman" panose="02020603050405020304" pitchFamily="18" charset="0"/>
              </a:rPr>
              <a:t>: Premere il tasto relativo ad uno studente presente all’interno della lista. </a:t>
            </a:r>
            <a:endParaRPr lang="it-IT" sz="2200" b="0" i="0" dirty="0">
              <a:solidFill>
                <a:srgbClr val="000000"/>
              </a:solidFill>
              <a:effectLst/>
              <a:latin typeface="Segoe UI" panose="020B0502040204020203" pitchFamily="34" charset="0"/>
            </a:endParaRPr>
          </a:p>
          <a:p>
            <a:pPr algn="ctr" rtl="0" fontAlgn="base"/>
            <a:r>
              <a:rPr lang="it-IT" sz="2200" b="1" i="0" u="sng" dirty="0">
                <a:solidFill>
                  <a:srgbClr val="000000"/>
                </a:solidFill>
                <a:effectLst/>
                <a:latin typeface="Times New Roman" panose="02020603050405020304" pitchFamily="18" charset="0"/>
              </a:rPr>
              <a:t>Risposta B</a:t>
            </a:r>
            <a:r>
              <a:rPr lang="it-IT" sz="2200" b="0" i="0" dirty="0">
                <a:solidFill>
                  <a:srgbClr val="000000"/>
                </a:solidFill>
                <a:effectLst/>
                <a:latin typeface="Times New Roman" panose="02020603050405020304" pitchFamily="18" charset="0"/>
              </a:rPr>
              <a:t>: Il sistema mostra la pagina contenente il questionario relativo allo studente. </a:t>
            </a:r>
            <a:endParaRPr lang="it-IT" sz="2200" b="0" i="0" dirty="0">
              <a:solidFill>
                <a:srgbClr val="000000"/>
              </a:solidFill>
              <a:effectLst/>
              <a:latin typeface="Segoe UI" panose="020B0502040204020203" pitchFamily="34" charset="0"/>
            </a:endParaRPr>
          </a:p>
          <a:p>
            <a:pPr algn="ctr" rtl="0" fontAlgn="base"/>
            <a:r>
              <a:rPr lang="it-IT" sz="2200" b="0" i="0" dirty="0">
                <a:solidFill>
                  <a:srgbClr val="000000"/>
                </a:solidFill>
                <a:effectLst/>
                <a:latin typeface="Times New Roman" panose="02020603050405020304" pitchFamily="18" charset="0"/>
              </a:rPr>
              <a:t> </a:t>
            </a:r>
            <a:endParaRPr lang="it-IT" sz="2200" b="0" i="0" dirty="0">
              <a:solidFill>
                <a:srgbClr val="000000"/>
              </a:solidFill>
              <a:effectLst/>
              <a:latin typeface="Segoe UI" panose="020B0502040204020203" pitchFamily="34" charset="0"/>
            </a:endParaRPr>
          </a:p>
          <a:p>
            <a:pPr algn="ctr" rtl="0" fontAlgn="base">
              <a:buFont typeface="+mj-lt"/>
              <a:buAutoNum type="arabicPeriod"/>
            </a:pPr>
            <a:r>
              <a:rPr lang="it-IT" sz="2200" b="1" i="0" dirty="0">
                <a:solidFill>
                  <a:srgbClr val="000000"/>
                </a:solidFill>
                <a:effectLst/>
                <a:latin typeface="Times New Roman" panose="02020603050405020304" pitchFamily="18" charset="0"/>
              </a:rPr>
              <a:t>L’azione corretta sarà sufficientemente evidente per l’utente?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le card relative allo studente prendono tutta la larghezza dello schermo.  </a:t>
            </a:r>
            <a:endParaRPr lang="it-IT" sz="2200" b="0" i="0" dirty="0">
              <a:solidFill>
                <a:srgbClr val="000000"/>
              </a:solidFill>
              <a:effectLst/>
              <a:latin typeface="Segoe UI" panose="020B0502040204020203" pitchFamily="34" charset="0"/>
            </a:endParaRPr>
          </a:p>
          <a:p>
            <a:pPr algn="ctr" rtl="0" fontAlgn="base">
              <a:buFont typeface="+mj-lt"/>
              <a:buAutoNum type="arabicPeriod" startAt="2"/>
            </a:pPr>
            <a:r>
              <a:rPr lang="it-IT" sz="2200" b="1" i="0" dirty="0">
                <a:solidFill>
                  <a:srgbClr val="000000"/>
                </a:solidFill>
                <a:effectLst/>
                <a:latin typeface="Times New Roman" panose="02020603050405020304" pitchFamily="18" charset="0"/>
              </a:rPr>
              <a:t>L’utente noterà che è disponibile l’azione corretta?</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No, perché non è intuitivo il fatto che, cliccando sulla card relativa allo studente, si verrà riportati direttamente al questionario. </a:t>
            </a:r>
            <a:endParaRPr lang="it-IT" sz="2200" b="0" i="0" dirty="0">
              <a:solidFill>
                <a:srgbClr val="000000"/>
              </a:solidFill>
              <a:effectLst/>
              <a:latin typeface="Segoe UI" panose="020B0502040204020203" pitchFamily="34" charset="0"/>
            </a:endParaRPr>
          </a:p>
          <a:p>
            <a:pPr algn="ctr" rtl="0" fontAlgn="base">
              <a:buFont typeface="+mj-lt"/>
              <a:buAutoNum type="arabicPeriod" startAt="3"/>
            </a:pPr>
            <a:r>
              <a:rPr lang="it-IT" sz="2200" b="1" i="0" dirty="0">
                <a:solidFill>
                  <a:srgbClr val="000000"/>
                </a:solidFill>
                <a:effectLst/>
                <a:latin typeface="Times New Roman" panose="02020603050405020304" pitchFamily="18" charset="0"/>
              </a:rPr>
              <a:t>L’utente assocerà ed interpreterà correttamente la risposta dell’azione?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Sì, perché alla pressione del tasto il sistema mostrerà la pagina relativa al questionario. </a:t>
            </a:r>
            <a:endParaRPr lang="it-IT" sz="22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859588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11. Cognitive </a:t>
            </a:r>
            <a:r>
              <a:rPr lang="it-IT" sz="4800" dirty="0" err="1">
                <a:solidFill>
                  <a:srgbClr val="EEA355"/>
                </a:solidFill>
                <a:latin typeface="Times New Roman" panose="02020603050405020304" pitchFamily="18" charset="0"/>
                <a:cs typeface="Times New Roman" panose="02020603050405020304" pitchFamily="18" charset="0"/>
              </a:rPr>
              <a:t>Walkthrough</a:t>
            </a:r>
            <a:endParaRPr lang="it-IT" sz="4800" dirty="0">
              <a:solidFill>
                <a:srgbClr val="EEA355"/>
              </a:solidFill>
              <a:latin typeface="Times New Roman" panose="02020603050405020304" pitchFamily="18" charset="0"/>
              <a:cs typeface="Times New Roman" panose="02020603050405020304" pitchFamily="18" charset="0"/>
            </a:endParaRPr>
          </a:p>
        </p:txBody>
      </p:sp>
      <p:sp>
        <p:nvSpPr>
          <p:cNvPr id="21" name="CasellaDiTesto 20">
            <a:extLst>
              <a:ext uri="{FF2B5EF4-FFF2-40B4-BE49-F238E27FC236}">
                <a16:creationId xmlns:a16="http://schemas.microsoft.com/office/drawing/2014/main" id="{44F120E3-EA2B-E08C-B06C-973D3D43B89A}"/>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1" name="CasellaDiTesto 10">
            <a:extLst>
              <a:ext uri="{FF2B5EF4-FFF2-40B4-BE49-F238E27FC236}">
                <a16:creationId xmlns:a16="http://schemas.microsoft.com/office/drawing/2014/main" id="{7B22FCC1-2C9C-4BC8-1D17-921D1CC89845}"/>
              </a:ext>
            </a:extLst>
          </p:cNvPr>
          <p:cNvSpPr txBox="1"/>
          <p:nvPr/>
        </p:nvSpPr>
        <p:spPr>
          <a:xfrm>
            <a:off x="684662" y="7184631"/>
            <a:ext cx="10822669" cy="3477875"/>
          </a:xfrm>
          <a:prstGeom prst="rect">
            <a:avLst/>
          </a:prstGeom>
          <a:noFill/>
        </p:spPr>
        <p:txBody>
          <a:bodyPr wrap="square" rtlCol="0">
            <a:spAutoFit/>
          </a:bodyPr>
          <a:lstStyle/>
          <a:p>
            <a:pPr algn="ctr" rtl="0" fontAlgn="base"/>
            <a:r>
              <a:rPr lang="it-IT" sz="2200" b="1" i="0" u="sng" dirty="0">
                <a:solidFill>
                  <a:srgbClr val="000000"/>
                </a:solidFill>
                <a:effectLst/>
                <a:latin typeface="Times New Roman" panose="02020603050405020304" pitchFamily="18" charset="0"/>
              </a:rPr>
              <a:t>Azione B</a:t>
            </a:r>
            <a:r>
              <a:rPr lang="it-IT" sz="2200" b="0" i="0" dirty="0">
                <a:solidFill>
                  <a:srgbClr val="000000"/>
                </a:solidFill>
                <a:effectLst/>
                <a:latin typeface="Times New Roman" panose="02020603050405020304" pitchFamily="18" charset="0"/>
              </a:rPr>
              <a:t>: Premere il tasto relativo ad uno studente presente all’interno della lista. </a:t>
            </a:r>
            <a:endParaRPr lang="it-IT" sz="2200" b="0" i="0" dirty="0">
              <a:solidFill>
                <a:srgbClr val="000000"/>
              </a:solidFill>
              <a:effectLst/>
              <a:latin typeface="Segoe UI" panose="020B0502040204020203" pitchFamily="34" charset="0"/>
            </a:endParaRPr>
          </a:p>
          <a:p>
            <a:pPr algn="ctr" rtl="0" fontAlgn="base"/>
            <a:r>
              <a:rPr lang="it-IT" sz="2200" b="1" i="0" u="sng" dirty="0">
                <a:solidFill>
                  <a:srgbClr val="000000"/>
                </a:solidFill>
                <a:effectLst/>
                <a:latin typeface="Times New Roman" panose="02020603050405020304" pitchFamily="18" charset="0"/>
              </a:rPr>
              <a:t>Risposta B</a:t>
            </a:r>
            <a:r>
              <a:rPr lang="it-IT" sz="2200" b="0" i="0" dirty="0">
                <a:solidFill>
                  <a:srgbClr val="000000"/>
                </a:solidFill>
                <a:effectLst/>
                <a:latin typeface="Times New Roman" panose="02020603050405020304" pitchFamily="18" charset="0"/>
              </a:rPr>
              <a:t>: Il sistema mostra la pagina contenente il questionario relativo allo studente. </a:t>
            </a:r>
            <a:endParaRPr lang="it-IT" sz="2200" b="0" i="0" dirty="0">
              <a:solidFill>
                <a:srgbClr val="000000"/>
              </a:solidFill>
              <a:effectLst/>
              <a:latin typeface="Segoe UI" panose="020B0502040204020203" pitchFamily="34" charset="0"/>
            </a:endParaRPr>
          </a:p>
          <a:p>
            <a:pPr algn="ctr" rtl="0" fontAlgn="base"/>
            <a:r>
              <a:rPr lang="it-IT" sz="2200" b="0" i="0" dirty="0">
                <a:solidFill>
                  <a:srgbClr val="000000"/>
                </a:solidFill>
                <a:effectLst/>
                <a:latin typeface="Times New Roman" panose="02020603050405020304" pitchFamily="18" charset="0"/>
              </a:rPr>
              <a:t> </a:t>
            </a:r>
            <a:endParaRPr lang="it-IT" sz="2200" b="0" i="0" dirty="0">
              <a:solidFill>
                <a:srgbClr val="000000"/>
              </a:solidFill>
              <a:effectLst/>
              <a:latin typeface="Segoe UI" panose="020B0502040204020203" pitchFamily="34" charset="0"/>
            </a:endParaRPr>
          </a:p>
          <a:p>
            <a:pPr algn="ctr" rtl="0" fontAlgn="base">
              <a:buFont typeface="+mj-lt"/>
              <a:buAutoNum type="arabicPeriod"/>
            </a:pPr>
            <a:r>
              <a:rPr lang="it-IT" sz="2200" b="1" i="0" dirty="0">
                <a:solidFill>
                  <a:srgbClr val="000000"/>
                </a:solidFill>
                <a:effectLst/>
                <a:latin typeface="Times New Roman" panose="02020603050405020304" pitchFamily="18" charset="0"/>
              </a:rPr>
              <a:t>L’azione corretta sarà sufficientemente evidente per l’utente?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le card relative allo studente prendono tutta la larghezza dello schermo.  </a:t>
            </a:r>
            <a:endParaRPr lang="it-IT" sz="2200" b="0" i="0" dirty="0">
              <a:solidFill>
                <a:srgbClr val="000000"/>
              </a:solidFill>
              <a:effectLst/>
              <a:latin typeface="Segoe UI" panose="020B0502040204020203" pitchFamily="34" charset="0"/>
            </a:endParaRPr>
          </a:p>
          <a:p>
            <a:pPr algn="ctr" rtl="0" fontAlgn="base">
              <a:buFont typeface="+mj-lt"/>
              <a:buAutoNum type="arabicPeriod" startAt="2"/>
            </a:pPr>
            <a:r>
              <a:rPr lang="it-IT" sz="2200" b="1" i="0" dirty="0">
                <a:solidFill>
                  <a:srgbClr val="000000"/>
                </a:solidFill>
                <a:effectLst/>
                <a:latin typeface="Times New Roman" panose="02020603050405020304" pitchFamily="18" charset="0"/>
              </a:rPr>
              <a:t>L’utente noterà che è disponibile l’azione corretta?</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No, perché non è intuitivo il fatto che, cliccando sulla card relativa allo studente, si verrà riportati direttamente al questionario. </a:t>
            </a:r>
            <a:endParaRPr lang="it-IT" sz="2200" b="0" i="0" dirty="0">
              <a:solidFill>
                <a:srgbClr val="000000"/>
              </a:solidFill>
              <a:effectLst/>
              <a:latin typeface="Segoe UI" panose="020B0502040204020203" pitchFamily="34" charset="0"/>
            </a:endParaRPr>
          </a:p>
          <a:p>
            <a:pPr algn="ctr" rtl="0" fontAlgn="base">
              <a:buFont typeface="+mj-lt"/>
              <a:buAutoNum type="arabicPeriod" startAt="3"/>
            </a:pPr>
            <a:r>
              <a:rPr lang="it-IT" sz="2200" b="1" i="0" dirty="0">
                <a:solidFill>
                  <a:srgbClr val="000000"/>
                </a:solidFill>
                <a:effectLst/>
                <a:latin typeface="Times New Roman" panose="02020603050405020304" pitchFamily="18" charset="0"/>
              </a:rPr>
              <a:t>L’utente assocerà ed interpreterà correttamente la risposta dell’azione?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Sì, perché alla pressione del tasto il sistema mostrerà la pagina relativa al questionario. </a:t>
            </a:r>
            <a:endParaRPr lang="it-IT" sz="2200" b="0" i="0" dirty="0">
              <a:solidFill>
                <a:srgbClr val="000000"/>
              </a:solidFill>
              <a:effectLst/>
              <a:latin typeface="Segoe UI" panose="020B0502040204020203" pitchFamily="34" charset="0"/>
            </a:endParaRPr>
          </a:p>
        </p:txBody>
      </p:sp>
      <p:sp>
        <p:nvSpPr>
          <p:cNvPr id="12" name="CasellaDiTesto 11">
            <a:extLst>
              <a:ext uri="{FF2B5EF4-FFF2-40B4-BE49-F238E27FC236}">
                <a16:creationId xmlns:a16="http://schemas.microsoft.com/office/drawing/2014/main" id="{4D2E249F-89C7-389E-8D15-85FAD5643BFB}"/>
              </a:ext>
            </a:extLst>
          </p:cNvPr>
          <p:cNvSpPr txBox="1"/>
          <p:nvPr/>
        </p:nvSpPr>
        <p:spPr>
          <a:xfrm>
            <a:off x="684662" y="2480551"/>
            <a:ext cx="10822669" cy="4154984"/>
          </a:xfrm>
          <a:prstGeom prst="rect">
            <a:avLst/>
          </a:prstGeom>
          <a:noFill/>
        </p:spPr>
        <p:txBody>
          <a:bodyPr wrap="square" rtlCol="0">
            <a:spAutoFit/>
          </a:bodyPr>
          <a:lstStyle/>
          <a:p>
            <a:pPr algn="ctr" rtl="0" fontAlgn="base"/>
            <a:r>
              <a:rPr lang="it-IT" sz="2200" b="1" i="0" u="sng" dirty="0">
                <a:solidFill>
                  <a:srgbClr val="000000"/>
                </a:solidFill>
                <a:effectLst/>
                <a:latin typeface="Times New Roman" panose="02020603050405020304" pitchFamily="18" charset="0"/>
              </a:rPr>
              <a:t>Azione C</a:t>
            </a:r>
            <a:r>
              <a:rPr lang="it-IT" sz="2200" b="0" i="0" dirty="0">
                <a:solidFill>
                  <a:srgbClr val="000000"/>
                </a:solidFill>
                <a:effectLst/>
                <a:latin typeface="Times New Roman" panose="02020603050405020304" pitchFamily="18" charset="0"/>
              </a:rPr>
              <a:t>: Compilare il questionario e cliccare il tasto “Conferma” </a:t>
            </a:r>
            <a:endParaRPr lang="it-IT" sz="2200" b="0" i="0" dirty="0">
              <a:solidFill>
                <a:srgbClr val="000000"/>
              </a:solidFill>
              <a:effectLst/>
              <a:latin typeface="Segoe UI" panose="020B0502040204020203" pitchFamily="34" charset="0"/>
            </a:endParaRPr>
          </a:p>
          <a:p>
            <a:pPr algn="ctr" rtl="0" fontAlgn="base"/>
            <a:r>
              <a:rPr lang="it-IT" sz="2200" b="1" i="0" u="sng" dirty="0">
                <a:solidFill>
                  <a:srgbClr val="000000"/>
                </a:solidFill>
                <a:effectLst/>
                <a:latin typeface="Times New Roman" panose="02020603050405020304" pitchFamily="18" charset="0"/>
              </a:rPr>
              <a:t>Risposta C</a:t>
            </a:r>
            <a:r>
              <a:rPr lang="it-IT" sz="2200" b="0" i="0" dirty="0">
                <a:solidFill>
                  <a:srgbClr val="000000"/>
                </a:solidFill>
                <a:effectLst/>
                <a:latin typeface="Times New Roman" panose="02020603050405020304" pitchFamily="18" charset="0"/>
              </a:rPr>
              <a:t>: Il sistema mostra un </a:t>
            </a:r>
            <a:r>
              <a:rPr lang="it-IT" sz="2200" b="0" i="0" dirty="0" err="1">
                <a:solidFill>
                  <a:srgbClr val="000000"/>
                </a:solidFill>
                <a:effectLst/>
                <a:latin typeface="Times New Roman" panose="02020603050405020304" pitchFamily="18" charset="0"/>
              </a:rPr>
              <a:t>alert</a:t>
            </a:r>
            <a:r>
              <a:rPr lang="it-IT" sz="2200" b="0" i="0" dirty="0">
                <a:solidFill>
                  <a:srgbClr val="000000"/>
                </a:solidFill>
                <a:effectLst/>
                <a:latin typeface="Times New Roman" panose="02020603050405020304" pitchFamily="18" charset="0"/>
              </a:rPr>
              <a:t> per la conferma della sottoscrizione al questionario. </a:t>
            </a:r>
            <a:endParaRPr lang="it-IT" sz="2200" b="0" i="0" dirty="0">
              <a:solidFill>
                <a:srgbClr val="000000"/>
              </a:solidFill>
              <a:effectLst/>
              <a:latin typeface="Segoe UI" panose="020B0502040204020203" pitchFamily="34" charset="0"/>
            </a:endParaRPr>
          </a:p>
          <a:p>
            <a:pPr algn="ctr" rtl="0" fontAlgn="base"/>
            <a:r>
              <a:rPr lang="it-IT" sz="2200" b="0" i="0" dirty="0">
                <a:solidFill>
                  <a:srgbClr val="000000"/>
                </a:solidFill>
                <a:effectLst/>
                <a:latin typeface="Times New Roman" panose="02020603050405020304" pitchFamily="18" charset="0"/>
              </a:rPr>
              <a:t> </a:t>
            </a:r>
            <a:endParaRPr lang="it-IT" sz="2200" b="0" i="0" dirty="0">
              <a:solidFill>
                <a:srgbClr val="000000"/>
              </a:solidFill>
              <a:effectLst/>
              <a:latin typeface="Segoe UI" panose="020B0502040204020203" pitchFamily="34" charset="0"/>
            </a:endParaRPr>
          </a:p>
          <a:p>
            <a:pPr algn="ctr" rtl="0" fontAlgn="base">
              <a:buFont typeface="+mj-lt"/>
              <a:buAutoNum type="arabicPeriod"/>
            </a:pPr>
            <a:r>
              <a:rPr lang="it-IT" sz="2200" b="1" i="0" dirty="0">
                <a:solidFill>
                  <a:srgbClr val="000000"/>
                </a:solidFill>
                <a:effectLst/>
                <a:latin typeface="Times New Roman" panose="02020603050405020304" pitchFamily="18" charset="0"/>
              </a:rPr>
              <a:t>L’azione corretta sarà sufficientemente evidente per l’utente?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il form è facilmente compilabile dato che è formato da una serie di radio-</a:t>
            </a:r>
            <a:r>
              <a:rPr lang="it-IT" sz="2200" b="0" i="0" dirty="0" err="1">
                <a:solidFill>
                  <a:srgbClr val="000000"/>
                </a:solidFill>
                <a:effectLst/>
                <a:latin typeface="Times New Roman" panose="02020603050405020304" pitchFamily="18" charset="0"/>
              </a:rPr>
              <a:t>button</a:t>
            </a:r>
            <a:r>
              <a:rPr lang="it-IT" sz="2200" b="0" i="0" dirty="0">
                <a:solidFill>
                  <a:srgbClr val="000000"/>
                </a:solidFill>
                <a:effectLst/>
                <a:latin typeface="Times New Roman" panose="02020603050405020304" pitchFamily="18" charset="0"/>
              </a:rPr>
              <a:t> e il tasto “Conferma”, dato il suo colore contrastante rispetto allo sfondo, è facilmente rintracciabile all’interno della pagina.  </a:t>
            </a:r>
            <a:endParaRPr lang="it-IT" sz="2200" b="0" i="0" dirty="0">
              <a:solidFill>
                <a:srgbClr val="000000"/>
              </a:solidFill>
              <a:effectLst/>
              <a:latin typeface="Segoe UI" panose="020B0502040204020203" pitchFamily="34" charset="0"/>
            </a:endParaRPr>
          </a:p>
          <a:p>
            <a:pPr algn="ctr" rtl="0" fontAlgn="base">
              <a:buFont typeface="+mj-lt"/>
              <a:buAutoNum type="arabicPeriod" startAt="2"/>
            </a:pPr>
            <a:r>
              <a:rPr lang="it-IT" sz="2200" b="1" i="0" dirty="0">
                <a:solidFill>
                  <a:srgbClr val="000000"/>
                </a:solidFill>
                <a:effectLst/>
                <a:latin typeface="Times New Roman" panose="02020603050405020304" pitchFamily="18" charset="0"/>
              </a:rPr>
              <a:t>L’utente noterà che è disponibile l’azione corretta?</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è intuitivo il fatto che questa pagina serva per la compilazione di un form. </a:t>
            </a:r>
            <a:endParaRPr lang="it-IT" sz="2200" b="0" i="0" dirty="0">
              <a:solidFill>
                <a:srgbClr val="000000"/>
              </a:solidFill>
              <a:effectLst/>
              <a:latin typeface="Segoe UI" panose="020B0502040204020203" pitchFamily="34" charset="0"/>
            </a:endParaRPr>
          </a:p>
          <a:p>
            <a:pPr algn="ctr" rtl="0" fontAlgn="base">
              <a:buFont typeface="+mj-lt"/>
              <a:buAutoNum type="arabicPeriod" startAt="3"/>
            </a:pPr>
            <a:r>
              <a:rPr lang="it-IT" sz="2200" b="1" i="0" dirty="0">
                <a:solidFill>
                  <a:srgbClr val="000000"/>
                </a:solidFill>
                <a:effectLst/>
                <a:latin typeface="Times New Roman" panose="02020603050405020304" pitchFamily="18" charset="0"/>
              </a:rPr>
              <a:t>L’utente assocerà ed interpreterà correttamente la risposta dell’azione?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Sì perché alla pressione del tasto il sistema mostrerà l’</a:t>
            </a:r>
            <a:r>
              <a:rPr lang="it-IT" sz="2200" b="0" i="0" dirty="0" err="1">
                <a:solidFill>
                  <a:srgbClr val="000000"/>
                </a:solidFill>
                <a:effectLst/>
                <a:latin typeface="Times New Roman" panose="02020603050405020304" pitchFamily="18" charset="0"/>
              </a:rPr>
              <a:t>alert</a:t>
            </a:r>
            <a:r>
              <a:rPr lang="it-IT" sz="2200" b="0" i="0" dirty="0">
                <a:solidFill>
                  <a:srgbClr val="000000"/>
                </a:solidFill>
                <a:effectLst/>
                <a:latin typeface="Times New Roman" panose="02020603050405020304" pitchFamily="18" charset="0"/>
              </a:rPr>
              <a:t> che chiede all’utente se è sicuro di voler sottoscrivere il questionario. </a:t>
            </a:r>
            <a:endParaRPr lang="it-IT" sz="22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6008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11. Cognitive </a:t>
            </a:r>
            <a:r>
              <a:rPr lang="it-IT" sz="4800" dirty="0" err="1">
                <a:solidFill>
                  <a:srgbClr val="EEA355"/>
                </a:solidFill>
                <a:latin typeface="Times New Roman" panose="02020603050405020304" pitchFamily="18" charset="0"/>
                <a:cs typeface="Times New Roman" panose="02020603050405020304" pitchFamily="18" charset="0"/>
              </a:rPr>
              <a:t>Walkthrough</a:t>
            </a:r>
            <a:endParaRPr lang="it-IT" sz="4800" dirty="0">
              <a:solidFill>
                <a:srgbClr val="EEA355"/>
              </a:solidFill>
              <a:latin typeface="Times New Roman" panose="02020603050405020304" pitchFamily="18" charset="0"/>
              <a:cs typeface="Times New Roman" panose="02020603050405020304" pitchFamily="18" charset="0"/>
            </a:endParaRPr>
          </a:p>
        </p:txBody>
      </p:sp>
      <p:sp>
        <p:nvSpPr>
          <p:cNvPr id="21" name="CasellaDiTesto 20">
            <a:extLst>
              <a:ext uri="{FF2B5EF4-FFF2-40B4-BE49-F238E27FC236}">
                <a16:creationId xmlns:a16="http://schemas.microsoft.com/office/drawing/2014/main" id="{44F120E3-EA2B-E08C-B06C-973D3D43B89A}"/>
              </a:ext>
            </a:extLst>
          </p:cNvPr>
          <p:cNvSpPr txBox="1"/>
          <p:nvPr/>
        </p:nvSpPr>
        <p:spPr>
          <a:xfrm>
            <a:off x="526372" y="1714044"/>
            <a:ext cx="10822669" cy="584775"/>
          </a:xfrm>
          <a:prstGeom prst="rect">
            <a:avLst/>
          </a:prstGeom>
          <a:noFill/>
        </p:spPr>
        <p:txBody>
          <a:bodyPr wrap="square" rtlCol="0">
            <a:spAutoFit/>
          </a:bodyPr>
          <a:lstStyle/>
          <a:p>
            <a:pPr algn="ctr"/>
            <a:r>
              <a:rPr lang="it-IT" sz="3200" dirty="0">
                <a:solidFill>
                  <a:srgbClr val="926151"/>
                </a:solidFill>
                <a:latin typeface="Times New Roman" panose="02020603050405020304" pitchFamily="18" charset="0"/>
                <a:cs typeface="Times New Roman" panose="02020603050405020304" pitchFamily="18" charset="0"/>
              </a:rPr>
              <a:t>Compilazione di un questionario sullo studente (Docente)</a:t>
            </a:r>
          </a:p>
        </p:txBody>
      </p:sp>
      <p:sp>
        <p:nvSpPr>
          <p:cNvPr id="12" name="CasellaDiTesto 11">
            <a:extLst>
              <a:ext uri="{FF2B5EF4-FFF2-40B4-BE49-F238E27FC236}">
                <a16:creationId xmlns:a16="http://schemas.microsoft.com/office/drawing/2014/main" id="{4D2E249F-89C7-389E-8D15-85FAD5643BFB}"/>
              </a:ext>
            </a:extLst>
          </p:cNvPr>
          <p:cNvSpPr txBox="1"/>
          <p:nvPr/>
        </p:nvSpPr>
        <p:spPr>
          <a:xfrm>
            <a:off x="684662" y="8149831"/>
            <a:ext cx="10822669" cy="4154984"/>
          </a:xfrm>
          <a:prstGeom prst="rect">
            <a:avLst/>
          </a:prstGeom>
          <a:noFill/>
        </p:spPr>
        <p:txBody>
          <a:bodyPr wrap="square" rtlCol="0">
            <a:spAutoFit/>
          </a:bodyPr>
          <a:lstStyle/>
          <a:p>
            <a:pPr algn="ctr" rtl="0" fontAlgn="base"/>
            <a:r>
              <a:rPr lang="it-IT" sz="2200" b="1" i="0" u="sng" dirty="0">
                <a:solidFill>
                  <a:srgbClr val="000000"/>
                </a:solidFill>
                <a:effectLst/>
                <a:latin typeface="Times New Roman" panose="02020603050405020304" pitchFamily="18" charset="0"/>
              </a:rPr>
              <a:t>Azione C</a:t>
            </a:r>
            <a:r>
              <a:rPr lang="it-IT" sz="2200" b="0" i="0" dirty="0">
                <a:solidFill>
                  <a:srgbClr val="000000"/>
                </a:solidFill>
                <a:effectLst/>
                <a:latin typeface="Times New Roman" panose="02020603050405020304" pitchFamily="18" charset="0"/>
              </a:rPr>
              <a:t>: Compilare il questionario e cliccare il tasto “Conferma” </a:t>
            </a:r>
            <a:endParaRPr lang="it-IT" sz="2200" b="0" i="0" dirty="0">
              <a:solidFill>
                <a:srgbClr val="000000"/>
              </a:solidFill>
              <a:effectLst/>
              <a:latin typeface="Segoe UI" panose="020B0502040204020203" pitchFamily="34" charset="0"/>
            </a:endParaRPr>
          </a:p>
          <a:p>
            <a:pPr algn="ctr" rtl="0" fontAlgn="base"/>
            <a:r>
              <a:rPr lang="it-IT" sz="2200" b="1" i="0" u="sng" dirty="0">
                <a:solidFill>
                  <a:srgbClr val="000000"/>
                </a:solidFill>
                <a:effectLst/>
                <a:latin typeface="Times New Roman" panose="02020603050405020304" pitchFamily="18" charset="0"/>
              </a:rPr>
              <a:t>Risposta C</a:t>
            </a:r>
            <a:r>
              <a:rPr lang="it-IT" sz="2200" b="0" i="0" dirty="0">
                <a:solidFill>
                  <a:srgbClr val="000000"/>
                </a:solidFill>
                <a:effectLst/>
                <a:latin typeface="Times New Roman" panose="02020603050405020304" pitchFamily="18" charset="0"/>
              </a:rPr>
              <a:t>: Il sistema mostra un </a:t>
            </a:r>
            <a:r>
              <a:rPr lang="it-IT" sz="2200" b="0" i="0" dirty="0" err="1">
                <a:solidFill>
                  <a:srgbClr val="000000"/>
                </a:solidFill>
                <a:effectLst/>
                <a:latin typeface="Times New Roman" panose="02020603050405020304" pitchFamily="18" charset="0"/>
              </a:rPr>
              <a:t>alert</a:t>
            </a:r>
            <a:r>
              <a:rPr lang="it-IT" sz="2200" b="0" i="0" dirty="0">
                <a:solidFill>
                  <a:srgbClr val="000000"/>
                </a:solidFill>
                <a:effectLst/>
                <a:latin typeface="Times New Roman" panose="02020603050405020304" pitchFamily="18" charset="0"/>
              </a:rPr>
              <a:t> per la conferma della sottoscrizione al questionario. </a:t>
            </a:r>
            <a:endParaRPr lang="it-IT" sz="2200" b="0" i="0" dirty="0">
              <a:solidFill>
                <a:srgbClr val="000000"/>
              </a:solidFill>
              <a:effectLst/>
              <a:latin typeface="Segoe UI" panose="020B0502040204020203" pitchFamily="34" charset="0"/>
            </a:endParaRPr>
          </a:p>
          <a:p>
            <a:pPr algn="ctr" rtl="0" fontAlgn="base"/>
            <a:r>
              <a:rPr lang="it-IT" sz="2200" b="0" i="0" dirty="0">
                <a:solidFill>
                  <a:srgbClr val="000000"/>
                </a:solidFill>
                <a:effectLst/>
                <a:latin typeface="Times New Roman" panose="02020603050405020304" pitchFamily="18" charset="0"/>
              </a:rPr>
              <a:t> </a:t>
            </a:r>
            <a:endParaRPr lang="it-IT" sz="2200" b="0" i="0" dirty="0">
              <a:solidFill>
                <a:srgbClr val="000000"/>
              </a:solidFill>
              <a:effectLst/>
              <a:latin typeface="Segoe UI" panose="020B0502040204020203" pitchFamily="34" charset="0"/>
            </a:endParaRPr>
          </a:p>
          <a:p>
            <a:pPr algn="ctr" rtl="0" fontAlgn="base">
              <a:buFont typeface="+mj-lt"/>
              <a:buAutoNum type="arabicPeriod"/>
            </a:pPr>
            <a:r>
              <a:rPr lang="it-IT" sz="2200" b="1" i="0" dirty="0">
                <a:solidFill>
                  <a:srgbClr val="000000"/>
                </a:solidFill>
                <a:effectLst/>
                <a:latin typeface="Times New Roman" panose="02020603050405020304" pitchFamily="18" charset="0"/>
              </a:rPr>
              <a:t>L’azione corretta sarà sufficientemente evidente per l’utente?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il form è facilmente compilabile dato che è formato da una serie di radio-</a:t>
            </a:r>
            <a:r>
              <a:rPr lang="it-IT" sz="2200" b="0" i="0" dirty="0" err="1">
                <a:solidFill>
                  <a:srgbClr val="000000"/>
                </a:solidFill>
                <a:effectLst/>
                <a:latin typeface="Times New Roman" panose="02020603050405020304" pitchFamily="18" charset="0"/>
              </a:rPr>
              <a:t>button</a:t>
            </a:r>
            <a:r>
              <a:rPr lang="it-IT" sz="2200" b="0" i="0" dirty="0">
                <a:solidFill>
                  <a:srgbClr val="000000"/>
                </a:solidFill>
                <a:effectLst/>
                <a:latin typeface="Times New Roman" panose="02020603050405020304" pitchFamily="18" charset="0"/>
              </a:rPr>
              <a:t> e il tasto “Conferma”, dato il suo colore contrastante rispetto allo sfondo, è facilmente rintracciabile all’interno della pagina.  </a:t>
            </a:r>
            <a:endParaRPr lang="it-IT" sz="2200" b="0" i="0" dirty="0">
              <a:solidFill>
                <a:srgbClr val="000000"/>
              </a:solidFill>
              <a:effectLst/>
              <a:latin typeface="Segoe UI" panose="020B0502040204020203" pitchFamily="34" charset="0"/>
            </a:endParaRPr>
          </a:p>
          <a:p>
            <a:pPr algn="ctr" rtl="0" fontAlgn="base">
              <a:buFont typeface="+mj-lt"/>
              <a:buAutoNum type="arabicPeriod" startAt="2"/>
            </a:pPr>
            <a:r>
              <a:rPr lang="it-IT" sz="2200" b="1" i="0" dirty="0">
                <a:solidFill>
                  <a:srgbClr val="000000"/>
                </a:solidFill>
                <a:effectLst/>
                <a:latin typeface="Times New Roman" panose="02020603050405020304" pitchFamily="18" charset="0"/>
              </a:rPr>
              <a:t>L’utente noterà che è disponibile l’azione corretta?</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è intuitivo il fatto che questa pagina serva per la compilazione di un form. </a:t>
            </a:r>
            <a:endParaRPr lang="it-IT" sz="2200" b="0" i="0" dirty="0">
              <a:solidFill>
                <a:srgbClr val="000000"/>
              </a:solidFill>
              <a:effectLst/>
              <a:latin typeface="Segoe UI" panose="020B0502040204020203" pitchFamily="34" charset="0"/>
            </a:endParaRPr>
          </a:p>
          <a:p>
            <a:pPr algn="ctr" rtl="0" fontAlgn="base">
              <a:buFont typeface="+mj-lt"/>
              <a:buAutoNum type="arabicPeriod" startAt="3"/>
            </a:pPr>
            <a:r>
              <a:rPr lang="it-IT" sz="2200" b="1" i="0" dirty="0">
                <a:solidFill>
                  <a:srgbClr val="000000"/>
                </a:solidFill>
                <a:effectLst/>
                <a:latin typeface="Times New Roman" panose="02020603050405020304" pitchFamily="18" charset="0"/>
              </a:rPr>
              <a:t>L’utente assocerà ed interpreterà correttamente la risposta dell’azione?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Sì perché alla pressione del tasto il sistema mostrerà l’</a:t>
            </a:r>
            <a:r>
              <a:rPr lang="it-IT" sz="2200" b="0" i="0" dirty="0" err="1">
                <a:solidFill>
                  <a:srgbClr val="000000"/>
                </a:solidFill>
                <a:effectLst/>
                <a:latin typeface="Times New Roman" panose="02020603050405020304" pitchFamily="18" charset="0"/>
              </a:rPr>
              <a:t>alert</a:t>
            </a:r>
            <a:r>
              <a:rPr lang="it-IT" sz="2200" b="0" i="0" dirty="0">
                <a:solidFill>
                  <a:srgbClr val="000000"/>
                </a:solidFill>
                <a:effectLst/>
                <a:latin typeface="Times New Roman" panose="02020603050405020304" pitchFamily="18" charset="0"/>
              </a:rPr>
              <a:t> che chiede all’utente se è sicuro di voler sottoscrivere il questionario. </a:t>
            </a:r>
            <a:endParaRPr lang="it-IT" sz="2200" b="0" i="0" dirty="0">
              <a:solidFill>
                <a:srgbClr val="000000"/>
              </a:solidFill>
              <a:effectLst/>
              <a:latin typeface="Segoe UI" panose="020B0502040204020203" pitchFamily="34" charset="0"/>
            </a:endParaRPr>
          </a:p>
        </p:txBody>
      </p:sp>
      <p:sp>
        <p:nvSpPr>
          <p:cNvPr id="8" name="CasellaDiTesto 7">
            <a:extLst>
              <a:ext uri="{FF2B5EF4-FFF2-40B4-BE49-F238E27FC236}">
                <a16:creationId xmlns:a16="http://schemas.microsoft.com/office/drawing/2014/main" id="{892749C0-705B-F4CE-59DB-B95A1F36C52F}"/>
              </a:ext>
            </a:extLst>
          </p:cNvPr>
          <p:cNvSpPr txBox="1"/>
          <p:nvPr/>
        </p:nvSpPr>
        <p:spPr>
          <a:xfrm>
            <a:off x="684662" y="2480551"/>
            <a:ext cx="10822669" cy="4154984"/>
          </a:xfrm>
          <a:prstGeom prst="rect">
            <a:avLst/>
          </a:prstGeom>
          <a:noFill/>
        </p:spPr>
        <p:txBody>
          <a:bodyPr wrap="square" rtlCol="0">
            <a:spAutoFit/>
          </a:bodyPr>
          <a:lstStyle/>
          <a:p>
            <a:pPr algn="ctr" rtl="0" fontAlgn="base"/>
            <a:r>
              <a:rPr lang="it-IT" sz="2200" b="1" i="0" u="sng" dirty="0">
                <a:solidFill>
                  <a:srgbClr val="000000"/>
                </a:solidFill>
                <a:effectLst/>
                <a:latin typeface="Times New Roman" panose="02020603050405020304" pitchFamily="18" charset="0"/>
              </a:rPr>
              <a:t>Azione D</a:t>
            </a:r>
            <a:r>
              <a:rPr lang="it-IT" sz="2200" b="0" i="0" dirty="0">
                <a:solidFill>
                  <a:srgbClr val="000000"/>
                </a:solidFill>
                <a:effectLst/>
                <a:latin typeface="Times New Roman" panose="02020603050405020304" pitchFamily="18" charset="0"/>
              </a:rPr>
              <a:t>: Premere il tasto “Sì”. </a:t>
            </a:r>
            <a:endParaRPr lang="it-IT" sz="2200" b="0" i="0" dirty="0">
              <a:solidFill>
                <a:srgbClr val="000000"/>
              </a:solidFill>
              <a:effectLst/>
              <a:latin typeface="Segoe UI" panose="020B0502040204020203" pitchFamily="34" charset="0"/>
            </a:endParaRPr>
          </a:p>
          <a:p>
            <a:pPr algn="ctr" rtl="0" fontAlgn="base"/>
            <a:r>
              <a:rPr lang="it-IT" sz="2200" b="1" i="0" u="sng" dirty="0">
                <a:solidFill>
                  <a:srgbClr val="000000"/>
                </a:solidFill>
                <a:effectLst/>
                <a:latin typeface="Times New Roman" panose="02020603050405020304" pitchFamily="18" charset="0"/>
              </a:rPr>
              <a:t>Risposta D</a:t>
            </a:r>
            <a:r>
              <a:rPr lang="it-IT" sz="2200" b="0" i="0" dirty="0">
                <a:solidFill>
                  <a:srgbClr val="000000"/>
                </a:solidFill>
                <a:effectLst/>
                <a:latin typeface="Times New Roman" panose="02020603050405020304" pitchFamily="18" charset="0"/>
              </a:rPr>
              <a:t>: Il sistema riporterà alla pagina della lista degli studenti. </a:t>
            </a:r>
            <a:endParaRPr lang="it-IT" sz="2200" b="0" i="0" dirty="0">
              <a:solidFill>
                <a:srgbClr val="000000"/>
              </a:solidFill>
              <a:effectLst/>
              <a:latin typeface="Segoe UI" panose="020B0502040204020203" pitchFamily="34" charset="0"/>
            </a:endParaRPr>
          </a:p>
          <a:p>
            <a:pPr algn="ctr" rtl="0" fontAlgn="base"/>
            <a:r>
              <a:rPr lang="it-IT" sz="2200" b="0" i="0" dirty="0">
                <a:solidFill>
                  <a:srgbClr val="000000"/>
                </a:solidFill>
                <a:effectLst/>
                <a:latin typeface="Times New Roman" panose="02020603050405020304" pitchFamily="18" charset="0"/>
              </a:rPr>
              <a:t> </a:t>
            </a:r>
            <a:endParaRPr lang="it-IT" sz="2200" b="0" i="0" dirty="0">
              <a:solidFill>
                <a:srgbClr val="000000"/>
              </a:solidFill>
              <a:effectLst/>
              <a:latin typeface="Segoe UI" panose="020B0502040204020203" pitchFamily="34" charset="0"/>
            </a:endParaRPr>
          </a:p>
          <a:p>
            <a:pPr algn="ctr" rtl="0" fontAlgn="base">
              <a:buFont typeface="+mj-lt"/>
              <a:buAutoNum type="arabicPeriod"/>
            </a:pPr>
            <a:r>
              <a:rPr lang="it-IT" sz="2200" b="1" i="0" dirty="0">
                <a:solidFill>
                  <a:srgbClr val="000000"/>
                </a:solidFill>
                <a:effectLst/>
                <a:latin typeface="Times New Roman" panose="02020603050405020304" pitchFamily="18" charset="0"/>
              </a:rPr>
              <a:t>L’azione corretta sarà sufficientemente evidente per l’utente?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il tasto è di un colore che risalta rispetto al resto della palette utilizzata.  </a:t>
            </a:r>
            <a:endParaRPr lang="it-IT" sz="2200" b="0" i="0" dirty="0">
              <a:solidFill>
                <a:srgbClr val="000000"/>
              </a:solidFill>
              <a:effectLst/>
              <a:latin typeface="Segoe UI" panose="020B0502040204020203" pitchFamily="34" charset="0"/>
            </a:endParaRPr>
          </a:p>
          <a:p>
            <a:pPr algn="ctr" rtl="0" fontAlgn="base">
              <a:buFont typeface="+mj-lt"/>
              <a:buAutoNum type="arabicPeriod" startAt="2"/>
            </a:pPr>
            <a:r>
              <a:rPr lang="it-IT" sz="2200" b="1" i="0" dirty="0">
                <a:solidFill>
                  <a:srgbClr val="000000"/>
                </a:solidFill>
                <a:effectLst/>
                <a:latin typeface="Times New Roman" panose="02020603050405020304" pitchFamily="18" charset="0"/>
              </a:rPr>
              <a:t>L’utente noterà che è disponibile l’azione corretta?</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è facilmente comprensibile il fatto che, cliccando il tasto “Sì”, il questionario verrà registrato correttamente. </a:t>
            </a:r>
            <a:endParaRPr lang="it-IT" sz="2200" b="0" i="0" dirty="0">
              <a:solidFill>
                <a:srgbClr val="000000"/>
              </a:solidFill>
              <a:effectLst/>
              <a:latin typeface="Segoe UI" panose="020B0502040204020203" pitchFamily="34" charset="0"/>
            </a:endParaRPr>
          </a:p>
          <a:p>
            <a:pPr algn="ctr" rtl="0" fontAlgn="base">
              <a:buFont typeface="+mj-lt"/>
              <a:buAutoNum type="arabicPeriod" startAt="3"/>
            </a:pPr>
            <a:r>
              <a:rPr lang="it-IT" sz="2200" b="1" i="0" dirty="0">
                <a:solidFill>
                  <a:srgbClr val="000000"/>
                </a:solidFill>
                <a:effectLst/>
                <a:latin typeface="Times New Roman" panose="02020603050405020304" pitchFamily="18" charset="0"/>
              </a:rPr>
              <a:t>L’utente assocerà ed interpreterà correttamente la risposta dell’azione?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No, perché dopo aver cliccato il tasto “Sì” non viene mostrata una pagina o un </a:t>
            </a:r>
            <a:r>
              <a:rPr lang="it-IT" sz="2200" b="0" i="0" dirty="0" err="1">
                <a:solidFill>
                  <a:srgbClr val="000000"/>
                </a:solidFill>
                <a:effectLst/>
                <a:latin typeface="Times New Roman" panose="02020603050405020304" pitchFamily="18" charset="0"/>
              </a:rPr>
              <a:t>alert</a:t>
            </a:r>
            <a:r>
              <a:rPr lang="it-IT" sz="2200" b="0" i="0" dirty="0">
                <a:solidFill>
                  <a:srgbClr val="000000"/>
                </a:solidFill>
                <a:effectLst/>
                <a:latin typeface="Times New Roman" panose="02020603050405020304" pitchFamily="18" charset="0"/>
              </a:rPr>
              <a:t> che confermi il fatto che l’utente abbia compilato il questionario con successo ma viene riportato semplicemente alla lista degli studenti. </a:t>
            </a:r>
            <a:endParaRPr lang="it-IT" sz="22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723242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FA4B3E-F5C8-4B9D-BE3B-DBAE44AB0FD7}"/>
              </a:ext>
            </a:extLst>
          </p:cNvPr>
          <p:cNvSpPr txBox="1"/>
          <p:nvPr/>
        </p:nvSpPr>
        <p:spPr>
          <a:xfrm>
            <a:off x="234145" y="374892"/>
            <a:ext cx="10822669"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12. Lista delle modifiche da effettuare</a:t>
            </a:r>
          </a:p>
        </p:txBody>
      </p:sp>
      <p:sp>
        <p:nvSpPr>
          <p:cNvPr id="8" name="CasellaDiTesto 7">
            <a:extLst>
              <a:ext uri="{FF2B5EF4-FFF2-40B4-BE49-F238E27FC236}">
                <a16:creationId xmlns:a16="http://schemas.microsoft.com/office/drawing/2014/main" id="{892749C0-705B-F4CE-59DB-B95A1F36C52F}"/>
              </a:ext>
            </a:extLst>
          </p:cNvPr>
          <p:cNvSpPr txBox="1"/>
          <p:nvPr/>
        </p:nvSpPr>
        <p:spPr>
          <a:xfrm>
            <a:off x="684662" y="7037311"/>
            <a:ext cx="10822669" cy="4154984"/>
          </a:xfrm>
          <a:prstGeom prst="rect">
            <a:avLst/>
          </a:prstGeom>
          <a:noFill/>
        </p:spPr>
        <p:txBody>
          <a:bodyPr wrap="square" rtlCol="0">
            <a:spAutoFit/>
          </a:bodyPr>
          <a:lstStyle/>
          <a:p>
            <a:pPr algn="ctr" rtl="0" fontAlgn="base"/>
            <a:r>
              <a:rPr lang="it-IT" sz="2200" b="1" i="0" u="sng" dirty="0">
                <a:solidFill>
                  <a:srgbClr val="000000"/>
                </a:solidFill>
                <a:effectLst/>
                <a:latin typeface="Times New Roman" panose="02020603050405020304" pitchFamily="18" charset="0"/>
              </a:rPr>
              <a:t>Azione D</a:t>
            </a:r>
            <a:r>
              <a:rPr lang="it-IT" sz="2200" b="0" i="0" dirty="0">
                <a:solidFill>
                  <a:srgbClr val="000000"/>
                </a:solidFill>
                <a:effectLst/>
                <a:latin typeface="Times New Roman" panose="02020603050405020304" pitchFamily="18" charset="0"/>
              </a:rPr>
              <a:t>: Premere il tasto “Sì”. </a:t>
            </a:r>
            <a:endParaRPr lang="it-IT" sz="2200" b="0" i="0" dirty="0">
              <a:solidFill>
                <a:srgbClr val="000000"/>
              </a:solidFill>
              <a:effectLst/>
              <a:latin typeface="Segoe UI" panose="020B0502040204020203" pitchFamily="34" charset="0"/>
            </a:endParaRPr>
          </a:p>
          <a:p>
            <a:pPr algn="ctr" rtl="0" fontAlgn="base"/>
            <a:r>
              <a:rPr lang="it-IT" sz="2200" b="1" i="0" u="sng" dirty="0">
                <a:solidFill>
                  <a:srgbClr val="000000"/>
                </a:solidFill>
                <a:effectLst/>
                <a:latin typeface="Times New Roman" panose="02020603050405020304" pitchFamily="18" charset="0"/>
              </a:rPr>
              <a:t>Risposta D</a:t>
            </a:r>
            <a:r>
              <a:rPr lang="it-IT" sz="2200" b="0" i="0" dirty="0">
                <a:solidFill>
                  <a:srgbClr val="000000"/>
                </a:solidFill>
                <a:effectLst/>
                <a:latin typeface="Times New Roman" panose="02020603050405020304" pitchFamily="18" charset="0"/>
              </a:rPr>
              <a:t>: Il sistema riporterà alla pagina della lista degli studenti. </a:t>
            </a:r>
            <a:endParaRPr lang="it-IT" sz="2200" b="0" i="0" dirty="0">
              <a:solidFill>
                <a:srgbClr val="000000"/>
              </a:solidFill>
              <a:effectLst/>
              <a:latin typeface="Segoe UI" panose="020B0502040204020203" pitchFamily="34" charset="0"/>
            </a:endParaRPr>
          </a:p>
          <a:p>
            <a:pPr algn="ctr" rtl="0" fontAlgn="base"/>
            <a:r>
              <a:rPr lang="it-IT" sz="2200" b="0" i="0" dirty="0">
                <a:solidFill>
                  <a:srgbClr val="000000"/>
                </a:solidFill>
                <a:effectLst/>
                <a:latin typeface="Times New Roman" panose="02020603050405020304" pitchFamily="18" charset="0"/>
              </a:rPr>
              <a:t> </a:t>
            </a:r>
            <a:endParaRPr lang="it-IT" sz="2200" b="0" i="0" dirty="0">
              <a:solidFill>
                <a:srgbClr val="000000"/>
              </a:solidFill>
              <a:effectLst/>
              <a:latin typeface="Segoe UI" panose="020B0502040204020203" pitchFamily="34" charset="0"/>
            </a:endParaRPr>
          </a:p>
          <a:p>
            <a:pPr algn="ctr" rtl="0" fontAlgn="base">
              <a:buFont typeface="+mj-lt"/>
              <a:buAutoNum type="arabicPeriod"/>
            </a:pPr>
            <a:r>
              <a:rPr lang="it-IT" sz="2200" b="1" i="0" dirty="0">
                <a:solidFill>
                  <a:srgbClr val="000000"/>
                </a:solidFill>
                <a:effectLst/>
                <a:latin typeface="Times New Roman" panose="02020603050405020304" pitchFamily="18" charset="0"/>
              </a:rPr>
              <a:t>L’azione corretta sarà sufficientemente evidente per l’utente?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il tasto è di un colore che risalta rispetto al resto della palette utilizzata.  </a:t>
            </a:r>
            <a:endParaRPr lang="it-IT" sz="2200" b="0" i="0" dirty="0">
              <a:solidFill>
                <a:srgbClr val="000000"/>
              </a:solidFill>
              <a:effectLst/>
              <a:latin typeface="Segoe UI" panose="020B0502040204020203" pitchFamily="34" charset="0"/>
            </a:endParaRPr>
          </a:p>
          <a:p>
            <a:pPr algn="ctr" rtl="0" fontAlgn="base">
              <a:buFont typeface="+mj-lt"/>
              <a:buAutoNum type="arabicPeriod" startAt="2"/>
            </a:pPr>
            <a:r>
              <a:rPr lang="it-IT" sz="2200" b="1" i="0" dirty="0">
                <a:solidFill>
                  <a:srgbClr val="000000"/>
                </a:solidFill>
                <a:effectLst/>
                <a:latin typeface="Times New Roman" panose="02020603050405020304" pitchFamily="18" charset="0"/>
              </a:rPr>
              <a:t>L’utente noterà che è disponibile l’azione corretta?</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Si, perché è facilmente comprensibile il fatto che, cliccando il tasto “Sì”, il questionario verrà registrato correttamente. </a:t>
            </a:r>
            <a:endParaRPr lang="it-IT" sz="2200" b="0" i="0" dirty="0">
              <a:solidFill>
                <a:srgbClr val="000000"/>
              </a:solidFill>
              <a:effectLst/>
              <a:latin typeface="Segoe UI" panose="020B0502040204020203" pitchFamily="34" charset="0"/>
            </a:endParaRPr>
          </a:p>
          <a:p>
            <a:pPr algn="ctr" rtl="0" fontAlgn="base">
              <a:buFont typeface="+mj-lt"/>
              <a:buAutoNum type="arabicPeriod" startAt="3"/>
            </a:pPr>
            <a:r>
              <a:rPr lang="it-IT" sz="2200" b="1" i="0" dirty="0">
                <a:solidFill>
                  <a:srgbClr val="000000"/>
                </a:solidFill>
                <a:effectLst/>
                <a:latin typeface="Times New Roman" panose="02020603050405020304" pitchFamily="18" charset="0"/>
              </a:rPr>
              <a:t>L’utente assocerà ed interpreterà correttamente la risposta dell’azione?</a:t>
            </a:r>
            <a:r>
              <a:rPr lang="it-IT" sz="2200" b="0" i="0" dirty="0">
                <a:solidFill>
                  <a:srgbClr val="000000"/>
                </a:solidFill>
                <a:effectLst/>
                <a:latin typeface="Times New Roman" panose="02020603050405020304" pitchFamily="18" charset="0"/>
              </a:rPr>
              <a:t> </a:t>
            </a:r>
          </a:p>
          <a:p>
            <a:pPr algn="ctr" rtl="0" fontAlgn="base"/>
            <a:r>
              <a:rPr lang="it-IT" sz="2200" b="0" i="0" dirty="0">
                <a:solidFill>
                  <a:srgbClr val="000000"/>
                </a:solidFill>
                <a:effectLst/>
                <a:latin typeface="Times New Roman" panose="02020603050405020304" pitchFamily="18" charset="0"/>
              </a:rPr>
              <a:t>No, perché dopo aver cliccato il tasto “Sì” non viene mostrata una pagina o un </a:t>
            </a:r>
            <a:r>
              <a:rPr lang="it-IT" sz="2200" b="0" i="0" dirty="0" err="1">
                <a:solidFill>
                  <a:srgbClr val="000000"/>
                </a:solidFill>
                <a:effectLst/>
                <a:latin typeface="Times New Roman" panose="02020603050405020304" pitchFamily="18" charset="0"/>
              </a:rPr>
              <a:t>alert</a:t>
            </a:r>
            <a:r>
              <a:rPr lang="it-IT" sz="2200" b="0" i="0" dirty="0">
                <a:solidFill>
                  <a:srgbClr val="000000"/>
                </a:solidFill>
                <a:effectLst/>
                <a:latin typeface="Times New Roman" panose="02020603050405020304" pitchFamily="18" charset="0"/>
              </a:rPr>
              <a:t> che confermi il fatto che l’utente abbia compilato il questionario con successo ma viene riportato semplicemente alla lista degli studenti. </a:t>
            </a:r>
            <a:endParaRPr lang="it-IT" sz="2200" b="0" i="0" dirty="0">
              <a:solidFill>
                <a:srgbClr val="000000"/>
              </a:solidFill>
              <a:effectLst/>
              <a:latin typeface="Segoe UI" panose="020B0502040204020203" pitchFamily="34" charset="0"/>
            </a:endParaRPr>
          </a:p>
        </p:txBody>
      </p:sp>
      <p:graphicFrame>
        <p:nvGraphicFramePr>
          <p:cNvPr id="2" name="Tabella 1">
            <a:extLst>
              <a:ext uri="{FF2B5EF4-FFF2-40B4-BE49-F238E27FC236}">
                <a16:creationId xmlns:a16="http://schemas.microsoft.com/office/drawing/2014/main" id="{338167FE-3A1C-6AEF-243C-3EAC536E1EE8}"/>
              </a:ext>
            </a:extLst>
          </p:cNvPr>
          <p:cNvGraphicFramePr>
            <a:graphicFrameLocks noGrp="1"/>
          </p:cNvGraphicFramePr>
          <p:nvPr>
            <p:extLst>
              <p:ext uri="{D42A27DB-BD31-4B8C-83A1-F6EECF244321}">
                <p14:modId xmlns:p14="http://schemas.microsoft.com/office/powerpoint/2010/main" val="2979022775"/>
              </p:ext>
            </p:extLst>
          </p:nvPr>
        </p:nvGraphicFramePr>
        <p:xfrm>
          <a:off x="1493516" y="1765265"/>
          <a:ext cx="9204960" cy="4710247"/>
        </p:xfrm>
        <a:graphic>
          <a:graphicData uri="http://schemas.openxmlformats.org/drawingml/2006/table">
            <a:tbl>
              <a:tblPr/>
              <a:tblGrid>
                <a:gridCol w="7632729">
                  <a:extLst>
                    <a:ext uri="{9D8B030D-6E8A-4147-A177-3AD203B41FA5}">
                      <a16:colId xmlns:a16="http://schemas.microsoft.com/office/drawing/2014/main" val="1478364404"/>
                    </a:ext>
                  </a:extLst>
                </a:gridCol>
                <a:gridCol w="1572231">
                  <a:extLst>
                    <a:ext uri="{9D8B030D-6E8A-4147-A177-3AD203B41FA5}">
                      <a16:colId xmlns:a16="http://schemas.microsoft.com/office/drawing/2014/main" val="424836374"/>
                    </a:ext>
                  </a:extLst>
                </a:gridCol>
              </a:tblGrid>
              <a:tr h="306231">
                <a:tc>
                  <a:txBody>
                    <a:bodyPr/>
                    <a:lstStyle/>
                    <a:p>
                      <a:pPr algn="ctr" rtl="0" fontAlgn="base"/>
                      <a:r>
                        <a:rPr lang="it-IT" sz="1600" b="1" i="0" dirty="0">
                          <a:solidFill>
                            <a:srgbClr val="FFFFFF"/>
                          </a:solidFill>
                          <a:effectLst/>
                          <a:latin typeface="Times New Roman" panose="02020603050405020304" pitchFamily="18" charset="0"/>
                        </a:rPr>
                        <a:t>Modifica </a:t>
                      </a:r>
                      <a:endParaRPr lang="it-IT" sz="1600" b="1" i="0" dirty="0">
                        <a:solidFill>
                          <a:srgbClr val="FFFFFF"/>
                        </a:solidFill>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A355"/>
                    </a:solidFill>
                  </a:tcPr>
                </a:tc>
                <a:tc>
                  <a:txBody>
                    <a:bodyPr/>
                    <a:lstStyle/>
                    <a:p>
                      <a:pPr algn="ctr" rtl="0" fontAlgn="base"/>
                      <a:r>
                        <a:rPr lang="it-IT" sz="1600" b="1" i="0" dirty="0">
                          <a:solidFill>
                            <a:srgbClr val="FFFFFF"/>
                          </a:solidFill>
                          <a:effectLst/>
                          <a:latin typeface="Times New Roman" panose="02020603050405020304" pitchFamily="18" charset="0"/>
                        </a:rPr>
                        <a:t>Priorità </a:t>
                      </a:r>
                      <a:endParaRPr lang="it-IT" sz="1600" b="1" i="0" dirty="0">
                        <a:solidFill>
                          <a:srgbClr val="FFFFFF"/>
                        </a:solidFill>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A355"/>
                    </a:solidFill>
                  </a:tcPr>
                </a:tc>
                <a:extLst>
                  <a:ext uri="{0D108BD9-81ED-4DB2-BD59-A6C34878D82A}">
                    <a16:rowId xmlns:a16="http://schemas.microsoft.com/office/drawing/2014/main" val="1551301922"/>
                  </a:ext>
                </a:extLst>
              </a:tr>
              <a:tr h="790444">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rPr>
                        <a:t>Dopo aver cliccato “Sì” nelle card di conferma c’è la necessità di fornire un feedback all’utente prima di ridirezionarlo in una pagina vista in precedenza.</a:t>
                      </a:r>
                      <a:r>
                        <a:rPr lang="it-IT" sz="1600" b="1" i="0" dirty="0">
                          <a:effectLst/>
                          <a:latin typeface="Times New Roman" panose="02020603050405020304" pitchFamily="18" charset="0"/>
                        </a:rPr>
                        <a:t>  </a:t>
                      </a:r>
                      <a:endParaRPr lang="it-IT" sz="1600" b="1"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ase"/>
                      <a:r>
                        <a:rPr lang="it-IT" sz="1600" b="0" i="0" dirty="0">
                          <a:effectLst/>
                          <a:latin typeface="Times New Roman" panose="02020603050405020304" pitchFamily="18" charset="0"/>
                        </a:rPr>
                        <a:t> Alta</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493392021"/>
                  </a:ext>
                </a:extLst>
              </a:tr>
              <a:tr h="81674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rPr>
                        <a:t>La zona “Messaggi” all’interno della zona Studente prevederà una chat con l’azienda che ha contattato quello studente e non un messaggio </a:t>
                      </a:r>
                      <a:r>
                        <a:rPr lang="it-IT" sz="1600" b="0" i="0" dirty="0" err="1">
                          <a:effectLst/>
                          <a:latin typeface="Times New Roman" panose="02020603050405020304" pitchFamily="18" charset="0"/>
                        </a:rPr>
                        <a:t>pre</a:t>
                      </a:r>
                      <a:r>
                        <a:rPr lang="it-IT" sz="1600" b="0" i="0" dirty="0">
                          <a:effectLst/>
                          <a:latin typeface="Times New Roman" panose="02020603050405020304" pitchFamily="18" charset="0"/>
                        </a:rPr>
                        <a:t>-impostato.</a:t>
                      </a:r>
                      <a:endParaRPr lang="it-IT" sz="1600" b="1"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ase"/>
                      <a:r>
                        <a:rPr lang="it-IT" sz="1600" b="0" i="0" dirty="0">
                          <a:effectLst/>
                          <a:latin typeface="Times New Roman" panose="02020603050405020304" pitchFamily="18" charset="0"/>
                        </a:rPr>
                        <a:t>Alta</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215385372"/>
                  </a:ext>
                </a:extLst>
              </a:tr>
              <a:tr h="773312">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cs typeface="Times New Roman" panose="02020603050405020304" pitchFamily="18" charset="0"/>
                        </a:rPr>
                        <a:t>Aggiunta dei filtri all’interno di pagine con le liste.</a:t>
                      </a: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endParaRPr lang="it-IT" sz="1600" b="0" i="0" dirty="0">
                        <a:effectLst/>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cs typeface="Times New Roman" panose="02020603050405020304" pitchFamily="18" charset="0"/>
                        </a:rPr>
                        <a:t>Alta</a:t>
                      </a:r>
                      <a:r>
                        <a:rPr lang="it-IT" sz="1600" b="0" i="0" dirty="0">
                          <a:effectLst/>
                          <a:latin typeface="Times New Roman" panose="02020603050405020304" pitchFamily="18" charset="0"/>
                        </a:rPr>
                        <a:t> </a:t>
                      </a:r>
                      <a:endParaRPr lang="it-IT" sz="1600" b="0" i="0" dirty="0">
                        <a:effectLst/>
                      </a:endParaRPr>
                    </a:p>
                    <a:p>
                      <a:pPr algn="ctr" rtl="0" fontAlgn="base"/>
                      <a:r>
                        <a:rPr lang="it-IT" sz="1600" b="0" i="0" dirty="0">
                          <a:effectLst/>
                          <a:latin typeface="Times New Roman" panose="02020603050405020304" pitchFamily="18" charset="0"/>
                        </a:rPr>
                        <a:t>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07445268"/>
                  </a:ext>
                </a:extLst>
              </a:tr>
              <a:tr h="924649">
                <a:tc>
                  <a:txBody>
                    <a:bodyPr/>
                    <a:lstStyle/>
                    <a:p>
                      <a:pPr algn="ctr" rtl="0" fontAlgn="base"/>
                      <a:r>
                        <a:rPr lang="it-IT" sz="1600" b="0" i="0" dirty="0">
                          <a:effectLst/>
                          <a:latin typeface="Times New Roman" panose="02020603050405020304" pitchFamily="18" charset="0"/>
                        </a:rPr>
                        <a:t>All’interno della lista studenti (vista docente), nelle card relative agli studenti, c’è la necessità di aggiungere un’opportuna scritta che indichi che, cliccando sulla card, verremo ridirezionati al questionario.</a:t>
                      </a:r>
                      <a:r>
                        <a:rPr lang="it-IT" sz="1600" b="1" i="0" dirty="0">
                          <a:effectLst/>
                          <a:latin typeface="Times New Roman" panose="02020603050405020304" pitchFamily="18" charset="0"/>
                        </a:rPr>
                        <a:t> </a:t>
                      </a:r>
                      <a:endParaRPr lang="it-IT" sz="1600" b="1"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ase"/>
                      <a:r>
                        <a:rPr lang="it-IT" sz="1600" b="0" i="0" dirty="0">
                          <a:effectLst/>
                          <a:latin typeface="Times New Roman" panose="02020603050405020304" pitchFamily="18" charset="0"/>
                        </a:rPr>
                        <a:t>Media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390931878"/>
                  </a:ext>
                </a:extLst>
              </a:tr>
              <a:tr h="609823">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rPr>
                        <a:t>Dopo aver effettuato la registrazione il sistema non deve ridirezionare l’utente alla pagina di login ma effettuare direttamente l’accesso, inoltre deve essere previsto un messaggio di conferma che attesti che la registrazione è andata a buon fine.</a:t>
                      </a:r>
                      <a:endParaRPr lang="it-IT" sz="1600" b="1" i="0" dirty="0">
                        <a:effectLst/>
                      </a:endParaRPr>
                    </a:p>
                    <a:p>
                      <a:pPr algn="ctr" rtl="0" fontAlgn="base"/>
                      <a:endParaRPr lang="it-IT" sz="1600" b="1" i="0" dirty="0">
                        <a:effectLst/>
                      </a:endParaRPr>
                    </a:p>
                  </a:txBody>
                  <a:tcPr marL="75895" marR="75895" marT="37948" marB="3794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it-IT" sz="1600" b="0" i="0" dirty="0">
                          <a:effectLst/>
                          <a:latin typeface="Times New Roman" panose="02020603050405020304" pitchFamily="18" charset="0"/>
                        </a:rPr>
                        <a:t>Bassa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44953530"/>
                  </a:ext>
                </a:extLst>
              </a:tr>
            </a:tbl>
          </a:graphicData>
        </a:graphic>
      </p:graphicFrame>
    </p:spTree>
    <p:extLst>
      <p:ext uri="{BB962C8B-B14F-4D97-AF65-F5344CB8AC3E}">
        <p14:creationId xmlns:p14="http://schemas.microsoft.com/office/powerpoint/2010/main" val="681393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1"/>
            <a:ext cx="12192000" cy="4891597"/>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2" name="Tabella 1">
            <a:extLst>
              <a:ext uri="{FF2B5EF4-FFF2-40B4-BE49-F238E27FC236}">
                <a16:creationId xmlns:a16="http://schemas.microsoft.com/office/drawing/2014/main" id="{338167FE-3A1C-6AEF-243C-3EAC536E1EE8}"/>
              </a:ext>
            </a:extLst>
          </p:cNvPr>
          <p:cNvGraphicFramePr>
            <a:graphicFrameLocks noGrp="1"/>
          </p:cNvGraphicFramePr>
          <p:nvPr>
            <p:extLst>
              <p:ext uri="{D42A27DB-BD31-4B8C-83A1-F6EECF244321}">
                <p14:modId xmlns:p14="http://schemas.microsoft.com/office/powerpoint/2010/main" val="2320248487"/>
              </p:ext>
            </p:extLst>
          </p:nvPr>
        </p:nvGraphicFramePr>
        <p:xfrm>
          <a:off x="1493516" y="8958545"/>
          <a:ext cx="9204960" cy="4710247"/>
        </p:xfrm>
        <a:graphic>
          <a:graphicData uri="http://schemas.openxmlformats.org/drawingml/2006/table">
            <a:tbl>
              <a:tblPr/>
              <a:tblGrid>
                <a:gridCol w="7632729">
                  <a:extLst>
                    <a:ext uri="{9D8B030D-6E8A-4147-A177-3AD203B41FA5}">
                      <a16:colId xmlns:a16="http://schemas.microsoft.com/office/drawing/2014/main" val="1478364404"/>
                    </a:ext>
                  </a:extLst>
                </a:gridCol>
                <a:gridCol w="1572231">
                  <a:extLst>
                    <a:ext uri="{9D8B030D-6E8A-4147-A177-3AD203B41FA5}">
                      <a16:colId xmlns:a16="http://schemas.microsoft.com/office/drawing/2014/main" val="424836374"/>
                    </a:ext>
                  </a:extLst>
                </a:gridCol>
              </a:tblGrid>
              <a:tr h="306231">
                <a:tc>
                  <a:txBody>
                    <a:bodyPr/>
                    <a:lstStyle/>
                    <a:p>
                      <a:pPr algn="ctr" rtl="0" fontAlgn="base"/>
                      <a:r>
                        <a:rPr lang="it-IT" sz="1600" b="1" i="0" dirty="0">
                          <a:solidFill>
                            <a:srgbClr val="FFFFFF"/>
                          </a:solidFill>
                          <a:effectLst/>
                          <a:latin typeface="Times New Roman" panose="02020603050405020304" pitchFamily="18" charset="0"/>
                        </a:rPr>
                        <a:t>Modifica </a:t>
                      </a:r>
                      <a:endParaRPr lang="it-IT" sz="1600" b="1" i="0" dirty="0">
                        <a:solidFill>
                          <a:srgbClr val="FFFFFF"/>
                        </a:solidFill>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A355"/>
                    </a:solidFill>
                  </a:tcPr>
                </a:tc>
                <a:tc>
                  <a:txBody>
                    <a:bodyPr/>
                    <a:lstStyle/>
                    <a:p>
                      <a:pPr algn="ctr" rtl="0" fontAlgn="base"/>
                      <a:r>
                        <a:rPr lang="it-IT" sz="1600" b="1" i="0" dirty="0">
                          <a:solidFill>
                            <a:srgbClr val="FFFFFF"/>
                          </a:solidFill>
                          <a:effectLst/>
                          <a:latin typeface="Times New Roman" panose="02020603050405020304" pitchFamily="18" charset="0"/>
                        </a:rPr>
                        <a:t>Priorità </a:t>
                      </a:r>
                      <a:endParaRPr lang="it-IT" sz="1600" b="1" i="0" dirty="0">
                        <a:solidFill>
                          <a:srgbClr val="FFFFFF"/>
                        </a:solidFill>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A355"/>
                    </a:solidFill>
                  </a:tcPr>
                </a:tc>
                <a:extLst>
                  <a:ext uri="{0D108BD9-81ED-4DB2-BD59-A6C34878D82A}">
                    <a16:rowId xmlns:a16="http://schemas.microsoft.com/office/drawing/2014/main" val="1551301922"/>
                  </a:ext>
                </a:extLst>
              </a:tr>
              <a:tr h="790444">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rPr>
                        <a:t>Dopo aver cliccato “Sì” nelle card di conferma c’è la necessità di fornire un feedback all’utente prima di ridirezionarlo in una pagina vista in precedenza.</a:t>
                      </a:r>
                      <a:r>
                        <a:rPr lang="it-IT" sz="1600" b="1" i="0" dirty="0">
                          <a:effectLst/>
                          <a:latin typeface="Times New Roman" panose="02020603050405020304" pitchFamily="18" charset="0"/>
                        </a:rPr>
                        <a:t>  </a:t>
                      </a:r>
                      <a:endParaRPr lang="it-IT" sz="1600" b="1"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ase"/>
                      <a:r>
                        <a:rPr lang="it-IT" sz="1600" b="0" i="0" dirty="0">
                          <a:effectLst/>
                          <a:latin typeface="Times New Roman" panose="02020603050405020304" pitchFamily="18" charset="0"/>
                        </a:rPr>
                        <a:t> Alta</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493392021"/>
                  </a:ext>
                </a:extLst>
              </a:tr>
              <a:tr h="81674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rPr>
                        <a:t>La zona “Messaggi” all’interno della zona Studente prevederà una chat con l’azienda che ha contattato quello studente e non un messaggio </a:t>
                      </a:r>
                      <a:r>
                        <a:rPr lang="it-IT" sz="1600" b="0" i="0" dirty="0" err="1">
                          <a:effectLst/>
                          <a:latin typeface="Times New Roman" panose="02020603050405020304" pitchFamily="18" charset="0"/>
                        </a:rPr>
                        <a:t>pre</a:t>
                      </a:r>
                      <a:r>
                        <a:rPr lang="it-IT" sz="1600" b="0" i="0" dirty="0">
                          <a:effectLst/>
                          <a:latin typeface="Times New Roman" panose="02020603050405020304" pitchFamily="18" charset="0"/>
                        </a:rPr>
                        <a:t>-impostato.</a:t>
                      </a:r>
                      <a:endParaRPr lang="it-IT" sz="1600" b="1"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ase"/>
                      <a:r>
                        <a:rPr lang="it-IT" sz="1600" b="0" i="0" dirty="0">
                          <a:effectLst/>
                          <a:latin typeface="Times New Roman" panose="02020603050405020304" pitchFamily="18" charset="0"/>
                        </a:rPr>
                        <a:t>Alta</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215385372"/>
                  </a:ext>
                </a:extLst>
              </a:tr>
              <a:tr h="773312">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cs typeface="Times New Roman" panose="02020603050405020304" pitchFamily="18" charset="0"/>
                        </a:rPr>
                        <a:t>Aggiunta dei filtri all’interno di pagine con le liste.</a:t>
                      </a: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endParaRPr lang="it-IT" sz="1600" b="0" i="0" dirty="0">
                        <a:effectLst/>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cs typeface="Times New Roman" panose="02020603050405020304" pitchFamily="18" charset="0"/>
                        </a:rPr>
                        <a:t>Alta</a:t>
                      </a:r>
                      <a:r>
                        <a:rPr lang="it-IT" sz="1600" b="0" i="0" dirty="0">
                          <a:effectLst/>
                          <a:latin typeface="Times New Roman" panose="02020603050405020304" pitchFamily="18" charset="0"/>
                        </a:rPr>
                        <a:t> </a:t>
                      </a:r>
                      <a:endParaRPr lang="it-IT" sz="1600" b="0" i="0" dirty="0">
                        <a:effectLst/>
                      </a:endParaRPr>
                    </a:p>
                    <a:p>
                      <a:pPr algn="ctr" rtl="0" fontAlgn="base"/>
                      <a:r>
                        <a:rPr lang="it-IT" sz="1600" b="0" i="0" dirty="0">
                          <a:effectLst/>
                          <a:latin typeface="Times New Roman" panose="02020603050405020304" pitchFamily="18" charset="0"/>
                        </a:rPr>
                        <a:t>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07445268"/>
                  </a:ext>
                </a:extLst>
              </a:tr>
              <a:tr h="924649">
                <a:tc>
                  <a:txBody>
                    <a:bodyPr/>
                    <a:lstStyle/>
                    <a:p>
                      <a:pPr algn="ctr" rtl="0" fontAlgn="base"/>
                      <a:r>
                        <a:rPr lang="it-IT" sz="1600" b="0" i="0" dirty="0">
                          <a:effectLst/>
                          <a:latin typeface="Times New Roman" panose="02020603050405020304" pitchFamily="18" charset="0"/>
                        </a:rPr>
                        <a:t>All’interno della lista studenti (vista docente), nelle card relative agli studenti, c’è la necessità di aggiungere un’opportuna scritta che indichi che, cliccando sulla card, verremo ridirezionati al questionario.</a:t>
                      </a:r>
                      <a:r>
                        <a:rPr lang="it-IT" sz="1600" b="1" i="0" dirty="0">
                          <a:effectLst/>
                          <a:latin typeface="Times New Roman" panose="02020603050405020304" pitchFamily="18" charset="0"/>
                        </a:rPr>
                        <a:t> </a:t>
                      </a:r>
                      <a:endParaRPr lang="it-IT" sz="1600" b="1"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ase"/>
                      <a:r>
                        <a:rPr lang="it-IT" sz="1600" b="0" i="0" dirty="0">
                          <a:effectLst/>
                          <a:latin typeface="Times New Roman" panose="02020603050405020304" pitchFamily="18" charset="0"/>
                        </a:rPr>
                        <a:t>Media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390931878"/>
                  </a:ext>
                </a:extLst>
              </a:tr>
              <a:tr h="609823">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600" b="0" i="0" dirty="0">
                          <a:effectLst/>
                          <a:latin typeface="Times New Roman" panose="02020603050405020304" pitchFamily="18" charset="0"/>
                        </a:rPr>
                        <a:t>Dopo aver effettuato la registrazione il sistema non deve ridirezionare l’utente alla pagina di login ma effettuare direttamente l’accesso, inoltre deve essere previsto un messaggio di conferma che attesti che la registrazione è andata a buon fine.</a:t>
                      </a:r>
                      <a:endParaRPr lang="it-IT" sz="1600" b="1" i="0" dirty="0">
                        <a:effectLst/>
                      </a:endParaRPr>
                    </a:p>
                    <a:p>
                      <a:pPr algn="ctr" rtl="0" fontAlgn="base"/>
                      <a:endParaRPr lang="it-IT" sz="1600" b="1" i="0" dirty="0">
                        <a:effectLst/>
                      </a:endParaRPr>
                    </a:p>
                  </a:txBody>
                  <a:tcPr marL="75895" marR="75895" marT="37948" marB="3794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it-IT" sz="1600" b="0" i="0" dirty="0">
                          <a:effectLst/>
                          <a:latin typeface="Times New Roman" panose="02020603050405020304" pitchFamily="18" charset="0"/>
                        </a:rPr>
                        <a:t>Bassa </a:t>
                      </a:r>
                      <a:endParaRPr lang="it-IT" sz="1600" b="0" i="0" dirty="0">
                        <a:effectLst/>
                      </a:endParaRPr>
                    </a:p>
                  </a:txBody>
                  <a:tcPr marL="75895" marR="75895" marT="37948" marB="379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44953530"/>
                  </a:ext>
                </a:extLst>
              </a:tr>
            </a:tbl>
          </a:graphicData>
        </a:graphic>
      </p:graphicFrame>
      <p:pic>
        <p:nvPicPr>
          <p:cNvPr id="7" name="Immagine 6">
            <a:extLst>
              <a:ext uri="{FF2B5EF4-FFF2-40B4-BE49-F238E27FC236}">
                <a16:creationId xmlns:a16="http://schemas.microsoft.com/office/drawing/2014/main" id="{06801C39-F5CA-EFCA-6ADD-C954DA371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485" y="611062"/>
            <a:ext cx="3917029" cy="3801141"/>
          </a:xfrm>
          <a:prstGeom prst="rect">
            <a:avLst/>
          </a:prstGeom>
        </p:spPr>
      </p:pic>
      <p:sp>
        <p:nvSpPr>
          <p:cNvPr id="9" name="CasellaDiTesto 8">
            <a:extLst>
              <a:ext uri="{FF2B5EF4-FFF2-40B4-BE49-F238E27FC236}">
                <a16:creationId xmlns:a16="http://schemas.microsoft.com/office/drawing/2014/main" id="{5665A3BF-EAD3-2AFA-5552-CD541E83FED1}"/>
              </a:ext>
            </a:extLst>
          </p:cNvPr>
          <p:cNvSpPr txBox="1"/>
          <p:nvPr/>
        </p:nvSpPr>
        <p:spPr>
          <a:xfrm>
            <a:off x="3017748" y="5415941"/>
            <a:ext cx="6156495" cy="830997"/>
          </a:xfrm>
          <a:prstGeom prst="rect">
            <a:avLst/>
          </a:prstGeom>
          <a:noFill/>
        </p:spPr>
        <p:txBody>
          <a:bodyPr wrap="square" rtlCol="0">
            <a:spAutoFit/>
          </a:bodyPr>
          <a:lstStyle/>
          <a:p>
            <a:pPr algn="ctr"/>
            <a:r>
              <a:rPr lang="it-IT" sz="4800" dirty="0">
                <a:solidFill>
                  <a:srgbClr val="926151"/>
                </a:solidFill>
                <a:latin typeface="Times New Roman" panose="02020603050405020304" pitchFamily="18" charset="0"/>
                <a:cs typeface="Times New Roman" panose="02020603050405020304" pitchFamily="18" charset="0"/>
              </a:rPr>
              <a:t>Grazie per l’attenzione!</a:t>
            </a:r>
          </a:p>
        </p:txBody>
      </p:sp>
    </p:spTree>
    <p:extLst>
      <p:ext uri="{BB962C8B-B14F-4D97-AF65-F5344CB8AC3E}">
        <p14:creationId xmlns:p14="http://schemas.microsoft.com/office/powerpoint/2010/main" val="11113075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40" y="310941"/>
            <a:ext cx="8239760"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 Presentazione del gruppo</a:t>
            </a:r>
          </a:p>
        </p:txBody>
      </p:sp>
      <p:sp>
        <p:nvSpPr>
          <p:cNvPr id="2" name="CasellaDiTesto 1">
            <a:extLst>
              <a:ext uri="{FF2B5EF4-FFF2-40B4-BE49-F238E27FC236}">
                <a16:creationId xmlns:a16="http://schemas.microsoft.com/office/drawing/2014/main" id="{C8F27E0B-F583-5DF5-3F64-91688B2C4742}"/>
              </a:ext>
            </a:extLst>
          </p:cNvPr>
          <p:cNvSpPr txBox="1"/>
          <p:nvPr/>
        </p:nvSpPr>
        <p:spPr>
          <a:xfrm>
            <a:off x="7208194" y="4999352"/>
            <a:ext cx="3525520" cy="1200329"/>
          </a:xfrm>
          <a:prstGeom prst="rect">
            <a:avLst/>
          </a:prstGeom>
          <a:noFill/>
        </p:spPr>
        <p:txBody>
          <a:bodyPr wrap="square" rtlCol="0">
            <a:spAutoFit/>
          </a:bodyPr>
          <a:lstStyle/>
          <a:p>
            <a:pPr algn="ctr"/>
            <a:r>
              <a:rPr lang="it-IT" sz="2400" dirty="0">
                <a:solidFill>
                  <a:srgbClr val="926151"/>
                </a:solidFill>
                <a:latin typeface="Times New Roman" panose="02020603050405020304" pitchFamily="18" charset="0"/>
                <a:cs typeface="Times New Roman" panose="02020603050405020304" pitchFamily="18" charset="0"/>
              </a:rPr>
              <a:t>Sellitto Antonio</a:t>
            </a:r>
          </a:p>
          <a:p>
            <a:pPr algn="ctr"/>
            <a:r>
              <a:rPr lang="it-IT" sz="2400" dirty="0">
                <a:solidFill>
                  <a:srgbClr val="926151"/>
                </a:solidFill>
                <a:latin typeface="Times New Roman" panose="02020603050405020304" pitchFamily="18" charset="0"/>
                <a:cs typeface="Times New Roman" panose="02020603050405020304" pitchFamily="18" charset="0"/>
              </a:rPr>
              <a:t>Manager di documentazione</a:t>
            </a:r>
          </a:p>
        </p:txBody>
      </p:sp>
      <p:sp>
        <p:nvSpPr>
          <p:cNvPr id="20" name="CasellaDiTesto 19">
            <a:extLst>
              <a:ext uri="{FF2B5EF4-FFF2-40B4-BE49-F238E27FC236}">
                <a16:creationId xmlns:a16="http://schemas.microsoft.com/office/drawing/2014/main" id="{D4B4997F-37A5-8B40-59DE-DE6785FBBC35}"/>
              </a:ext>
            </a:extLst>
          </p:cNvPr>
          <p:cNvSpPr txBox="1"/>
          <p:nvPr/>
        </p:nvSpPr>
        <p:spPr>
          <a:xfrm>
            <a:off x="1778000" y="4542529"/>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Genovese Sabato</a:t>
            </a:r>
          </a:p>
        </p:txBody>
      </p:sp>
      <p:sp>
        <p:nvSpPr>
          <p:cNvPr id="21" name="CasellaDiTesto 20">
            <a:extLst>
              <a:ext uri="{FF2B5EF4-FFF2-40B4-BE49-F238E27FC236}">
                <a16:creationId xmlns:a16="http://schemas.microsoft.com/office/drawing/2014/main" id="{4942D95B-8986-6645-DA78-41211A35994F}"/>
              </a:ext>
            </a:extLst>
          </p:cNvPr>
          <p:cNvSpPr txBox="1"/>
          <p:nvPr/>
        </p:nvSpPr>
        <p:spPr>
          <a:xfrm>
            <a:off x="1778000" y="5956226"/>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Mungiello Stefano</a:t>
            </a:r>
          </a:p>
        </p:txBody>
      </p:sp>
      <p:pic>
        <p:nvPicPr>
          <p:cNvPr id="18" name="Immagine 17" descr="Immagine che contiene esterni, erba, albero, persona&#10;&#10;Descrizione generata automaticamente">
            <a:extLst>
              <a:ext uri="{FF2B5EF4-FFF2-40B4-BE49-F238E27FC236}">
                <a16:creationId xmlns:a16="http://schemas.microsoft.com/office/drawing/2014/main" id="{BFFF46AB-7A49-08D9-6173-468F3C83F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7908" y="1858648"/>
            <a:ext cx="2894060" cy="2887200"/>
          </a:xfrm>
          <a:prstGeom prst="rect">
            <a:avLst/>
          </a:prstGeom>
          <a:effectLst>
            <a:outerShdw blurRad="50800" dist="38100" dir="5400000" algn="t" rotWithShape="0">
              <a:prstClr val="black">
                <a:alpha val="40000"/>
              </a:prstClr>
            </a:outerShdw>
          </a:effectLst>
        </p:spPr>
      </p:pic>
      <p:pic>
        <p:nvPicPr>
          <p:cNvPr id="22" name="Immagine 21" descr="Immagine che contiene persona, uomo, occhiali, interni&#10;&#10;Descrizione generata automaticamente">
            <a:extLst>
              <a:ext uri="{FF2B5EF4-FFF2-40B4-BE49-F238E27FC236}">
                <a16:creationId xmlns:a16="http://schemas.microsoft.com/office/drawing/2014/main" id="{8893BDEF-7FE5-7EA6-5E9A-E7127ADB955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44572" y="5788482"/>
            <a:ext cx="540000" cy="540000"/>
          </a:xfrm>
          <a:prstGeom prst="rect">
            <a:avLst/>
          </a:prstGeom>
          <a:effectLst>
            <a:outerShdw blurRad="50800" dist="38100" dir="5400000" algn="t" rotWithShape="0">
              <a:prstClr val="black">
                <a:alpha val="40000"/>
              </a:prstClr>
            </a:outerShdw>
          </a:effectLst>
        </p:spPr>
      </p:pic>
      <p:pic>
        <p:nvPicPr>
          <p:cNvPr id="24" name="Immagine 23" descr="Immagine che contiene persona&#10;&#10;Descrizione generata automaticamente">
            <a:extLst>
              <a:ext uri="{FF2B5EF4-FFF2-40B4-BE49-F238E27FC236}">
                <a16:creationId xmlns:a16="http://schemas.microsoft.com/office/drawing/2014/main" id="{731C7307-43EA-7908-C8D7-68DE494BACBA}"/>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44572" y="4443796"/>
            <a:ext cx="540000" cy="540000"/>
          </a:xfrm>
          <a:prstGeom prst="rect">
            <a:avLst/>
          </a:prstGeom>
          <a:effectLst>
            <a:outerShdw blurRad="50800" dist="38100" dir="5400000" algn="t" rotWithShape="0">
              <a:prstClr val="black">
                <a:alpha val="40000"/>
              </a:prstClr>
            </a:outerShdw>
          </a:effectLst>
        </p:spPr>
      </p:pic>
      <p:pic>
        <p:nvPicPr>
          <p:cNvPr id="13" name="Immagine 12" descr="Immagine che contiene persona, interni, abbigliamento, donna&#10;&#10;Descrizione generata automaticamente">
            <a:extLst>
              <a:ext uri="{FF2B5EF4-FFF2-40B4-BE49-F238E27FC236}">
                <a16:creationId xmlns:a16="http://schemas.microsoft.com/office/drawing/2014/main" id="{E2C1D913-F4EF-F9C5-46A8-427096F148CC}"/>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960264" y="2018829"/>
            <a:ext cx="540000" cy="540000"/>
          </a:xfrm>
          <a:prstGeom prst="rect">
            <a:avLst/>
          </a:prstGeom>
          <a:effectLst>
            <a:outerShdw blurRad="50800" dist="38100" dir="5400000" algn="t" rotWithShape="0">
              <a:prstClr val="black">
                <a:alpha val="40000"/>
              </a:prstClr>
            </a:outerShdw>
          </a:effectLst>
        </p:spPr>
      </p:pic>
      <p:sp>
        <p:nvSpPr>
          <p:cNvPr id="14" name="CasellaDiTesto 13">
            <a:extLst>
              <a:ext uri="{FF2B5EF4-FFF2-40B4-BE49-F238E27FC236}">
                <a16:creationId xmlns:a16="http://schemas.microsoft.com/office/drawing/2014/main" id="{B8E0B029-979E-1621-B0BE-4844C749FE03}"/>
              </a:ext>
            </a:extLst>
          </p:cNvPr>
          <p:cNvSpPr txBox="1"/>
          <p:nvPr/>
        </p:nvSpPr>
        <p:spPr>
          <a:xfrm>
            <a:off x="1778000" y="2119552"/>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De Martino Angela</a:t>
            </a:r>
          </a:p>
        </p:txBody>
      </p:sp>
    </p:spTree>
    <p:extLst>
      <p:ext uri="{BB962C8B-B14F-4D97-AF65-F5344CB8AC3E}">
        <p14:creationId xmlns:p14="http://schemas.microsoft.com/office/powerpoint/2010/main" val="1566799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40" y="310941"/>
            <a:ext cx="8239760"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 Presentazione del gruppo</a:t>
            </a:r>
          </a:p>
        </p:txBody>
      </p:sp>
      <p:sp>
        <p:nvSpPr>
          <p:cNvPr id="2" name="CasellaDiTesto 1">
            <a:extLst>
              <a:ext uri="{FF2B5EF4-FFF2-40B4-BE49-F238E27FC236}">
                <a16:creationId xmlns:a16="http://schemas.microsoft.com/office/drawing/2014/main" id="{C8F27E0B-F583-5DF5-3F64-91688B2C4742}"/>
              </a:ext>
            </a:extLst>
          </p:cNvPr>
          <p:cNvSpPr txBox="1"/>
          <p:nvPr/>
        </p:nvSpPr>
        <p:spPr>
          <a:xfrm>
            <a:off x="7208194" y="4999352"/>
            <a:ext cx="3525520" cy="830997"/>
          </a:xfrm>
          <a:prstGeom prst="rect">
            <a:avLst/>
          </a:prstGeom>
          <a:noFill/>
        </p:spPr>
        <p:txBody>
          <a:bodyPr wrap="square" rtlCol="0">
            <a:spAutoFit/>
          </a:bodyPr>
          <a:lstStyle/>
          <a:p>
            <a:pPr algn="ctr"/>
            <a:r>
              <a:rPr lang="it-IT" sz="2400" dirty="0">
                <a:solidFill>
                  <a:srgbClr val="926151"/>
                </a:solidFill>
                <a:latin typeface="Times New Roman" panose="02020603050405020304" pitchFamily="18" charset="0"/>
                <a:cs typeface="Times New Roman" panose="02020603050405020304" pitchFamily="18" charset="0"/>
              </a:rPr>
              <a:t>Genovese Sabato</a:t>
            </a:r>
          </a:p>
          <a:p>
            <a:pPr algn="ctr"/>
            <a:r>
              <a:rPr lang="it-IT" sz="2400" dirty="0">
                <a:solidFill>
                  <a:srgbClr val="926151"/>
                </a:solidFill>
                <a:latin typeface="Times New Roman" panose="02020603050405020304" pitchFamily="18" charset="0"/>
                <a:cs typeface="Times New Roman" panose="02020603050405020304" pitchFamily="18" charset="0"/>
              </a:rPr>
              <a:t>Manager di progetto</a:t>
            </a:r>
          </a:p>
        </p:txBody>
      </p:sp>
      <p:sp>
        <p:nvSpPr>
          <p:cNvPr id="20" name="CasellaDiTesto 19">
            <a:extLst>
              <a:ext uri="{FF2B5EF4-FFF2-40B4-BE49-F238E27FC236}">
                <a16:creationId xmlns:a16="http://schemas.microsoft.com/office/drawing/2014/main" id="{D4B4997F-37A5-8B40-59DE-DE6785FBBC35}"/>
              </a:ext>
            </a:extLst>
          </p:cNvPr>
          <p:cNvSpPr txBox="1"/>
          <p:nvPr/>
        </p:nvSpPr>
        <p:spPr>
          <a:xfrm>
            <a:off x="1778000" y="3332035"/>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Sellitto Antonio</a:t>
            </a:r>
          </a:p>
        </p:txBody>
      </p:sp>
      <p:sp>
        <p:nvSpPr>
          <p:cNvPr id="21" name="CasellaDiTesto 20">
            <a:extLst>
              <a:ext uri="{FF2B5EF4-FFF2-40B4-BE49-F238E27FC236}">
                <a16:creationId xmlns:a16="http://schemas.microsoft.com/office/drawing/2014/main" id="{4942D95B-8986-6645-DA78-41211A35994F}"/>
              </a:ext>
            </a:extLst>
          </p:cNvPr>
          <p:cNvSpPr txBox="1"/>
          <p:nvPr/>
        </p:nvSpPr>
        <p:spPr>
          <a:xfrm>
            <a:off x="1778000" y="5956226"/>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Mungiello Stefano</a:t>
            </a:r>
          </a:p>
        </p:txBody>
      </p:sp>
      <p:pic>
        <p:nvPicPr>
          <p:cNvPr id="22" name="Immagine 21" descr="Immagine che contiene persona, uomo, occhiali, interni&#10;&#10;Descrizione generata automaticamente">
            <a:extLst>
              <a:ext uri="{FF2B5EF4-FFF2-40B4-BE49-F238E27FC236}">
                <a16:creationId xmlns:a16="http://schemas.microsoft.com/office/drawing/2014/main" id="{8893BDEF-7FE5-7EA6-5E9A-E7127ADB955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944572" y="5788482"/>
            <a:ext cx="540000" cy="540000"/>
          </a:xfrm>
          <a:prstGeom prst="rect">
            <a:avLst/>
          </a:prstGeom>
          <a:effectLst>
            <a:outerShdw blurRad="50800" dist="38100" dir="5400000" algn="t" rotWithShape="0">
              <a:prstClr val="black">
                <a:alpha val="40000"/>
              </a:prstClr>
            </a:outerShdw>
          </a:effectLst>
        </p:spPr>
      </p:pic>
      <p:pic>
        <p:nvPicPr>
          <p:cNvPr id="24" name="Immagine 23" descr="Immagine che contiene persona&#10;&#10;Descrizione generata automaticamente">
            <a:extLst>
              <a:ext uri="{FF2B5EF4-FFF2-40B4-BE49-F238E27FC236}">
                <a16:creationId xmlns:a16="http://schemas.microsoft.com/office/drawing/2014/main" id="{731C7307-43EA-7908-C8D7-68DE494BA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800" y="1858648"/>
            <a:ext cx="2887200" cy="2887200"/>
          </a:xfrm>
          <a:prstGeom prst="rect">
            <a:avLst/>
          </a:prstGeom>
          <a:effectLst>
            <a:outerShdw blurRad="50800" dist="38100" dir="5400000" algn="t" rotWithShape="0">
              <a:prstClr val="black">
                <a:alpha val="40000"/>
              </a:prstClr>
            </a:outerShdw>
          </a:effectLst>
        </p:spPr>
      </p:pic>
      <p:pic>
        <p:nvPicPr>
          <p:cNvPr id="13" name="Immagine 12" descr="Immagine che contiene persona, interni, abbigliamento, donna&#10;&#10;Descrizione generata automaticamente">
            <a:extLst>
              <a:ext uri="{FF2B5EF4-FFF2-40B4-BE49-F238E27FC236}">
                <a16:creationId xmlns:a16="http://schemas.microsoft.com/office/drawing/2014/main" id="{E2C1D913-F4EF-F9C5-46A8-427096F148CC}"/>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60264" y="2018829"/>
            <a:ext cx="540000" cy="540000"/>
          </a:xfrm>
          <a:prstGeom prst="rect">
            <a:avLst/>
          </a:prstGeom>
          <a:effectLst>
            <a:outerShdw blurRad="50800" dist="38100" dir="5400000" algn="t" rotWithShape="0">
              <a:prstClr val="black">
                <a:alpha val="40000"/>
              </a:prstClr>
            </a:outerShdw>
          </a:effectLst>
        </p:spPr>
      </p:pic>
      <p:sp>
        <p:nvSpPr>
          <p:cNvPr id="14" name="CasellaDiTesto 13">
            <a:extLst>
              <a:ext uri="{FF2B5EF4-FFF2-40B4-BE49-F238E27FC236}">
                <a16:creationId xmlns:a16="http://schemas.microsoft.com/office/drawing/2014/main" id="{B8E0B029-979E-1621-B0BE-4844C749FE03}"/>
              </a:ext>
            </a:extLst>
          </p:cNvPr>
          <p:cNvSpPr txBox="1"/>
          <p:nvPr/>
        </p:nvSpPr>
        <p:spPr>
          <a:xfrm>
            <a:off x="1778000" y="2119552"/>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De Martino Angela</a:t>
            </a:r>
          </a:p>
        </p:txBody>
      </p:sp>
      <p:pic>
        <p:nvPicPr>
          <p:cNvPr id="15" name="Immagine 14" descr="Immagine che contiene esterni, erba, albero, persona&#10;&#10;Descrizione generata automaticamente">
            <a:extLst>
              <a:ext uri="{FF2B5EF4-FFF2-40B4-BE49-F238E27FC236}">
                <a16:creationId xmlns:a16="http://schemas.microsoft.com/office/drawing/2014/main" id="{854184C9-EF2B-DF10-1E33-89055478411E}"/>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943289" y="3231312"/>
            <a:ext cx="541283" cy="540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49491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40" y="310941"/>
            <a:ext cx="8239760"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1. Presentazione del gruppo</a:t>
            </a:r>
          </a:p>
        </p:txBody>
      </p:sp>
      <p:sp>
        <p:nvSpPr>
          <p:cNvPr id="2" name="CasellaDiTesto 1">
            <a:extLst>
              <a:ext uri="{FF2B5EF4-FFF2-40B4-BE49-F238E27FC236}">
                <a16:creationId xmlns:a16="http://schemas.microsoft.com/office/drawing/2014/main" id="{C8F27E0B-F583-5DF5-3F64-91688B2C4742}"/>
              </a:ext>
            </a:extLst>
          </p:cNvPr>
          <p:cNvSpPr txBox="1"/>
          <p:nvPr/>
        </p:nvSpPr>
        <p:spPr>
          <a:xfrm>
            <a:off x="7208194" y="4999352"/>
            <a:ext cx="3525520" cy="830997"/>
          </a:xfrm>
          <a:prstGeom prst="rect">
            <a:avLst/>
          </a:prstGeom>
          <a:noFill/>
        </p:spPr>
        <p:txBody>
          <a:bodyPr wrap="square" rtlCol="0">
            <a:spAutoFit/>
          </a:bodyPr>
          <a:lstStyle/>
          <a:p>
            <a:pPr algn="ctr"/>
            <a:r>
              <a:rPr lang="it-IT" sz="2400" dirty="0">
                <a:solidFill>
                  <a:srgbClr val="926151"/>
                </a:solidFill>
                <a:latin typeface="Times New Roman" panose="02020603050405020304" pitchFamily="18" charset="0"/>
                <a:cs typeface="Times New Roman" panose="02020603050405020304" pitchFamily="18" charset="0"/>
              </a:rPr>
              <a:t>Mungiello Stefano</a:t>
            </a:r>
          </a:p>
          <a:p>
            <a:pPr algn="ctr"/>
            <a:r>
              <a:rPr lang="it-IT" sz="2400" dirty="0">
                <a:solidFill>
                  <a:srgbClr val="926151"/>
                </a:solidFill>
                <a:latin typeface="Times New Roman" panose="02020603050405020304" pitchFamily="18" charset="0"/>
                <a:cs typeface="Times New Roman" panose="02020603050405020304" pitchFamily="18" charset="0"/>
              </a:rPr>
              <a:t>Manager di valutazione</a:t>
            </a:r>
          </a:p>
        </p:txBody>
      </p:sp>
      <p:sp>
        <p:nvSpPr>
          <p:cNvPr id="20" name="CasellaDiTesto 19">
            <a:extLst>
              <a:ext uri="{FF2B5EF4-FFF2-40B4-BE49-F238E27FC236}">
                <a16:creationId xmlns:a16="http://schemas.microsoft.com/office/drawing/2014/main" id="{D4B4997F-37A5-8B40-59DE-DE6785FBBC35}"/>
              </a:ext>
            </a:extLst>
          </p:cNvPr>
          <p:cNvSpPr txBox="1"/>
          <p:nvPr/>
        </p:nvSpPr>
        <p:spPr>
          <a:xfrm>
            <a:off x="1778000" y="3332035"/>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Sellitto Antonio</a:t>
            </a:r>
          </a:p>
        </p:txBody>
      </p:sp>
      <p:sp>
        <p:nvSpPr>
          <p:cNvPr id="21" name="CasellaDiTesto 20">
            <a:extLst>
              <a:ext uri="{FF2B5EF4-FFF2-40B4-BE49-F238E27FC236}">
                <a16:creationId xmlns:a16="http://schemas.microsoft.com/office/drawing/2014/main" id="{4942D95B-8986-6645-DA78-41211A35994F}"/>
              </a:ext>
            </a:extLst>
          </p:cNvPr>
          <p:cNvSpPr txBox="1"/>
          <p:nvPr/>
        </p:nvSpPr>
        <p:spPr>
          <a:xfrm>
            <a:off x="1778000" y="4576571"/>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Genovese Sabato</a:t>
            </a:r>
          </a:p>
        </p:txBody>
      </p:sp>
      <p:pic>
        <p:nvPicPr>
          <p:cNvPr id="22" name="Immagine 21" descr="Immagine che contiene persona, uomo, occhiali, interni&#10;&#10;Descrizione generata automaticamente">
            <a:extLst>
              <a:ext uri="{FF2B5EF4-FFF2-40B4-BE49-F238E27FC236}">
                <a16:creationId xmlns:a16="http://schemas.microsoft.com/office/drawing/2014/main" id="{8893BDEF-7FE5-7EA6-5E9A-E7127ADB9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960" y="1826596"/>
            <a:ext cx="2887200" cy="2887200"/>
          </a:xfrm>
          <a:prstGeom prst="rect">
            <a:avLst/>
          </a:prstGeom>
          <a:effectLst>
            <a:outerShdw blurRad="50800" dist="38100" dir="5400000" algn="t" rotWithShape="0">
              <a:prstClr val="black">
                <a:alpha val="40000"/>
              </a:prstClr>
            </a:outerShdw>
          </a:effectLst>
        </p:spPr>
      </p:pic>
      <p:pic>
        <p:nvPicPr>
          <p:cNvPr id="13" name="Immagine 12" descr="Immagine che contiene persona, interni, abbigliamento, donna&#10;&#10;Descrizione generata automaticamente">
            <a:extLst>
              <a:ext uri="{FF2B5EF4-FFF2-40B4-BE49-F238E27FC236}">
                <a16:creationId xmlns:a16="http://schemas.microsoft.com/office/drawing/2014/main" id="{E2C1D913-F4EF-F9C5-46A8-427096F148CC}"/>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60264" y="2018829"/>
            <a:ext cx="540000" cy="540000"/>
          </a:xfrm>
          <a:prstGeom prst="rect">
            <a:avLst/>
          </a:prstGeom>
          <a:effectLst>
            <a:outerShdw blurRad="50800" dist="38100" dir="5400000" algn="t" rotWithShape="0">
              <a:prstClr val="black">
                <a:alpha val="40000"/>
              </a:prstClr>
            </a:outerShdw>
          </a:effectLst>
        </p:spPr>
      </p:pic>
      <p:sp>
        <p:nvSpPr>
          <p:cNvPr id="14" name="CasellaDiTesto 13">
            <a:extLst>
              <a:ext uri="{FF2B5EF4-FFF2-40B4-BE49-F238E27FC236}">
                <a16:creationId xmlns:a16="http://schemas.microsoft.com/office/drawing/2014/main" id="{B8E0B029-979E-1621-B0BE-4844C749FE03}"/>
              </a:ext>
            </a:extLst>
          </p:cNvPr>
          <p:cNvSpPr txBox="1"/>
          <p:nvPr/>
        </p:nvSpPr>
        <p:spPr>
          <a:xfrm>
            <a:off x="1778000" y="2119552"/>
            <a:ext cx="3525520" cy="338554"/>
          </a:xfrm>
          <a:prstGeom prst="rect">
            <a:avLst/>
          </a:prstGeom>
          <a:noFill/>
        </p:spPr>
        <p:txBody>
          <a:bodyPr wrap="square" rtlCol="0">
            <a:spAutoFit/>
          </a:bodyPr>
          <a:lstStyle/>
          <a:p>
            <a:r>
              <a:rPr lang="it-IT" sz="1600" dirty="0">
                <a:solidFill>
                  <a:srgbClr val="926151"/>
                </a:solidFill>
                <a:latin typeface="Times New Roman" panose="02020603050405020304" pitchFamily="18" charset="0"/>
                <a:cs typeface="Times New Roman" panose="02020603050405020304" pitchFamily="18" charset="0"/>
              </a:rPr>
              <a:t>De Martino Angela</a:t>
            </a:r>
          </a:p>
        </p:txBody>
      </p:sp>
      <p:pic>
        <p:nvPicPr>
          <p:cNvPr id="15" name="Immagine 14" descr="Immagine che contiene esterni, erba, albero, persona&#10;&#10;Descrizione generata automaticamente">
            <a:extLst>
              <a:ext uri="{FF2B5EF4-FFF2-40B4-BE49-F238E27FC236}">
                <a16:creationId xmlns:a16="http://schemas.microsoft.com/office/drawing/2014/main" id="{854184C9-EF2B-DF10-1E33-89055478411E}"/>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43289" y="3231312"/>
            <a:ext cx="541283" cy="540000"/>
          </a:xfrm>
          <a:prstGeom prst="rect">
            <a:avLst/>
          </a:prstGeom>
          <a:effectLst>
            <a:outerShdw blurRad="50800" dist="38100" dir="5400000" algn="t" rotWithShape="0">
              <a:prstClr val="black">
                <a:alpha val="40000"/>
              </a:prstClr>
            </a:outerShdw>
          </a:effectLst>
        </p:spPr>
      </p:pic>
      <p:pic>
        <p:nvPicPr>
          <p:cNvPr id="16" name="Immagine 15" descr="Immagine che contiene persona&#10;&#10;Descrizione generata automaticamente">
            <a:extLst>
              <a:ext uri="{FF2B5EF4-FFF2-40B4-BE49-F238E27FC236}">
                <a16:creationId xmlns:a16="http://schemas.microsoft.com/office/drawing/2014/main" id="{EF932920-C0E9-0ADC-FB3E-ACF00EFB9471}"/>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944572" y="4443796"/>
            <a:ext cx="540000" cy="540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68057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40" y="310941"/>
            <a:ext cx="8239760"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2. Descrizione del problema</a:t>
            </a:r>
          </a:p>
        </p:txBody>
      </p:sp>
      <p:pic>
        <p:nvPicPr>
          <p:cNvPr id="7" name="Immagine 6" descr="Immagine che contiene tavolo&#10;&#10;Descrizione generata automaticamente">
            <a:extLst>
              <a:ext uri="{FF2B5EF4-FFF2-40B4-BE49-F238E27FC236}">
                <a16:creationId xmlns:a16="http://schemas.microsoft.com/office/drawing/2014/main" id="{3496B164-47E1-9E0E-FD87-F1F1AE9E0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09" y="1676400"/>
            <a:ext cx="2909086" cy="4744720"/>
          </a:xfrm>
          <a:prstGeom prst="rect">
            <a:avLst/>
          </a:prstGeom>
        </p:spPr>
      </p:pic>
      <p:sp>
        <p:nvSpPr>
          <p:cNvPr id="18" name="CasellaDiTesto 17">
            <a:extLst>
              <a:ext uri="{FF2B5EF4-FFF2-40B4-BE49-F238E27FC236}">
                <a16:creationId xmlns:a16="http://schemas.microsoft.com/office/drawing/2014/main" id="{8B4701AA-2613-2335-6B34-D969B1B9C0C7}"/>
              </a:ext>
            </a:extLst>
          </p:cNvPr>
          <p:cNvSpPr txBox="1"/>
          <p:nvPr/>
        </p:nvSpPr>
        <p:spPr>
          <a:xfrm>
            <a:off x="4082566" y="1682672"/>
            <a:ext cx="6959600" cy="646331"/>
          </a:xfrm>
          <a:prstGeom prst="rect">
            <a:avLst/>
          </a:prstGeom>
          <a:noFill/>
        </p:spPr>
        <p:txBody>
          <a:bodyPr wrap="square" rtlCol="0">
            <a:spAutoFit/>
          </a:bodyPr>
          <a:lstStyle/>
          <a:p>
            <a:r>
              <a:rPr lang="it-IT" sz="1800" b="0" i="0" u="none" strike="noStrike" baseline="0" dirty="0">
                <a:solidFill>
                  <a:srgbClr val="000000"/>
                </a:solidFill>
                <a:latin typeface="Times New Roman" panose="02020603050405020304" pitchFamily="18" charset="0"/>
              </a:rPr>
              <a:t>Nell’era odierna, il passaggio dei giovani dal mondo scolastico al mondo del lavoro risulta essere molto macchinoso.</a:t>
            </a:r>
          </a:p>
        </p:txBody>
      </p:sp>
    </p:spTree>
    <p:extLst>
      <p:ext uri="{BB962C8B-B14F-4D97-AF65-F5344CB8AC3E}">
        <p14:creationId xmlns:p14="http://schemas.microsoft.com/office/powerpoint/2010/main" val="522955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469A7F1-D8B9-14A6-BBE7-230DAA39EA5F}"/>
              </a:ext>
            </a:extLst>
          </p:cNvPr>
          <p:cNvSpPr/>
          <p:nvPr/>
        </p:nvSpPr>
        <p:spPr>
          <a:xfrm>
            <a:off x="0" y="0"/>
            <a:ext cx="12192000" cy="6858000"/>
          </a:xfrm>
          <a:prstGeom prst="rect">
            <a:avLst/>
          </a:prstGeom>
          <a:solidFill>
            <a:srgbClr val="EA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49AB6693-6F2A-B917-D715-009BF248B7CD}"/>
              </a:ext>
            </a:extLst>
          </p:cNvPr>
          <p:cNvSpPr/>
          <p:nvPr/>
        </p:nvSpPr>
        <p:spPr>
          <a:xfrm>
            <a:off x="0" y="0"/>
            <a:ext cx="12192000" cy="1452880"/>
          </a:xfrm>
          <a:prstGeom prst="rect">
            <a:avLst/>
          </a:prstGeom>
          <a:solidFill>
            <a:srgbClr val="926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452EAEA-2BE7-F580-61A1-6B2287B5E24D}"/>
              </a:ext>
            </a:extLst>
          </p:cNvPr>
          <p:cNvSpPr txBox="1"/>
          <p:nvPr/>
        </p:nvSpPr>
        <p:spPr>
          <a:xfrm>
            <a:off x="345440" y="310941"/>
            <a:ext cx="8239760" cy="830997"/>
          </a:xfrm>
          <a:prstGeom prst="rect">
            <a:avLst/>
          </a:prstGeom>
          <a:noFill/>
        </p:spPr>
        <p:txBody>
          <a:bodyPr wrap="square" rtlCol="0">
            <a:spAutoFit/>
          </a:bodyPr>
          <a:lstStyle/>
          <a:p>
            <a:r>
              <a:rPr lang="it-IT" sz="4800" dirty="0">
                <a:solidFill>
                  <a:srgbClr val="EEA355"/>
                </a:solidFill>
                <a:latin typeface="Times New Roman" panose="02020603050405020304" pitchFamily="18" charset="0"/>
                <a:cs typeface="Times New Roman" panose="02020603050405020304" pitchFamily="18" charset="0"/>
              </a:rPr>
              <a:t>2. Descrizione del problema</a:t>
            </a:r>
          </a:p>
        </p:txBody>
      </p:sp>
      <p:pic>
        <p:nvPicPr>
          <p:cNvPr id="7" name="Immagine 6" descr="Immagine che contiene tavolo&#10;&#10;Descrizione generata automaticamente">
            <a:extLst>
              <a:ext uri="{FF2B5EF4-FFF2-40B4-BE49-F238E27FC236}">
                <a16:creationId xmlns:a16="http://schemas.microsoft.com/office/drawing/2014/main" id="{3496B164-47E1-9E0E-FD87-F1F1AE9E0CD2}"/>
              </a:ext>
            </a:extLst>
          </p:cNvPr>
          <p:cNvPicPr>
            <a:picLocks noChangeAspect="1"/>
          </p:cNvPicPr>
          <p:nvPr/>
        </p:nvPicPr>
        <p:blipFill rotWithShape="1">
          <a:blip r:embed="rId2">
            <a:extLst>
              <a:ext uri="{28A0092B-C50C-407E-A947-70E740481C1C}">
                <a14:useLocalDpi xmlns:a14="http://schemas.microsoft.com/office/drawing/2010/main" val="0"/>
              </a:ext>
            </a:extLst>
          </a:blip>
          <a:srcRect b="85187"/>
          <a:stretch/>
        </p:blipFill>
        <p:spPr>
          <a:xfrm>
            <a:off x="904672" y="3647241"/>
            <a:ext cx="10137493" cy="2449151"/>
          </a:xfrm>
          <a:prstGeom prst="rect">
            <a:avLst/>
          </a:prstGeom>
        </p:spPr>
      </p:pic>
      <p:sp>
        <p:nvSpPr>
          <p:cNvPr id="18" name="CasellaDiTesto 17">
            <a:extLst>
              <a:ext uri="{FF2B5EF4-FFF2-40B4-BE49-F238E27FC236}">
                <a16:creationId xmlns:a16="http://schemas.microsoft.com/office/drawing/2014/main" id="{8B4701AA-2613-2335-6B34-D969B1B9C0C7}"/>
              </a:ext>
            </a:extLst>
          </p:cNvPr>
          <p:cNvSpPr txBox="1"/>
          <p:nvPr/>
        </p:nvSpPr>
        <p:spPr>
          <a:xfrm>
            <a:off x="904671" y="1951672"/>
            <a:ext cx="10137494" cy="1477328"/>
          </a:xfrm>
          <a:prstGeom prst="rect">
            <a:avLst/>
          </a:prstGeom>
          <a:noFill/>
        </p:spPr>
        <p:txBody>
          <a:bodyPr wrap="square" rtlCol="0">
            <a:spAutoFit/>
          </a:bodyPr>
          <a:lstStyle/>
          <a:p>
            <a:r>
              <a:rPr lang="it-IT" sz="1800" b="0" i="0" u="none" strike="noStrike" baseline="0" dirty="0">
                <a:solidFill>
                  <a:srgbClr val="000000"/>
                </a:solidFill>
                <a:latin typeface="Times New Roman" panose="02020603050405020304" pitchFamily="18" charset="0"/>
              </a:rPr>
              <a:t>Nell’era odierna, il passaggio dei giovani dal mondo scolastico al mondo del lavoro risulta essere molto macchinoso. </a:t>
            </a:r>
          </a:p>
          <a:p>
            <a:r>
              <a:rPr lang="it-IT" sz="1800" b="0" i="0" u="none" strike="noStrike" baseline="0" dirty="0">
                <a:solidFill>
                  <a:srgbClr val="000000"/>
                </a:solidFill>
                <a:latin typeface="Times New Roman" panose="02020603050405020304" pitchFamily="18" charset="0"/>
              </a:rPr>
              <a:t>In Italia, il problema della disoccupazione giovanile è molto presente: secondo i dati ISTAT rilevati nel mese di gennaio 2019, il tasso di disoccupazione giovanile in Italia è pari al 33%! </a:t>
            </a:r>
            <a:endParaRPr lang="it-IT" sz="1600" dirty="0">
              <a:solidFill>
                <a:srgbClr val="926151"/>
              </a:solidFill>
              <a:latin typeface="Times New Roman" panose="02020603050405020304" pitchFamily="18" charset="0"/>
              <a:cs typeface="Times New Roman" panose="02020603050405020304" pitchFamily="18" charset="0"/>
            </a:endParaRPr>
          </a:p>
          <a:p>
            <a:endParaRPr lang="it-IT" sz="1800" b="0" i="0" u="none" strike="noStrike" baseline="0" dirty="0">
              <a:solidFill>
                <a:srgbClr val="000000"/>
              </a:solidFill>
              <a:latin typeface="Times New Roman" panose="02020603050405020304" pitchFamily="18" charset="0"/>
            </a:endParaRPr>
          </a:p>
        </p:txBody>
      </p:sp>
      <p:sp>
        <p:nvSpPr>
          <p:cNvPr id="3" name="Rettangolo 2">
            <a:extLst>
              <a:ext uri="{FF2B5EF4-FFF2-40B4-BE49-F238E27FC236}">
                <a16:creationId xmlns:a16="http://schemas.microsoft.com/office/drawing/2014/main" id="{F209B743-8543-4615-35A4-6D6FF23D413B}"/>
              </a:ext>
            </a:extLst>
          </p:cNvPr>
          <p:cNvSpPr/>
          <p:nvPr/>
        </p:nvSpPr>
        <p:spPr>
          <a:xfrm>
            <a:off x="1669002" y="5078027"/>
            <a:ext cx="8176334" cy="5948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35169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58A34E01316F8439D0AE3BCFE2030F9" ma:contentTypeVersion="9" ma:contentTypeDescription="Creare un nuovo documento." ma:contentTypeScope="" ma:versionID="1648cd7758128e391091b415145a519f">
  <xsd:schema xmlns:xsd="http://www.w3.org/2001/XMLSchema" xmlns:xs="http://www.w3.org/2001/XMLSchema" xmlns:p="http://schemas.microsoft.com/office/2006/metadata/properties" xmlns:ns3="25379ffa-1be3-456e-9b5c-56d073d73bb0" xmlns:ns4="c1651439-6e46-4f78-9acb-4a905f92618b" targetNamespace="http://schemas.microsoft.com/office/2006/metadata/properties" ma:root="true" ma:fieldsID="e76b5fe82e2e3a4e09a708842b6a2d85" ns3:_="" ns4:_="">
    <xsd:import namespace="25379ffa-1be3-456e-9b5c-56d073d73bb0"/>
    <xsd:import namespace="c1651439-6e46-4f78-9acb-4a905f92618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379ffa-1be3-456e-9b5c-56d073d73bb0"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651439-6e46-4f78-9acb-4a905f9261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493985-AB6F-4263-92CE-03D7C5CF9B9E}">
  <ds:schemaRefs>
    <ds:schemaRef ds:uri="http://schemas.microsoft.com/sharepoint/v3/contenttype/forms"/>
  </ds:schemaRefs>
</ds:datastoreItem>
</file>

<file path=customXml/itemProps2.xml><?xml version="1.0" encoding="utf-8"?>
<ds:datastoreItem xmlns:ds="http://schemas.openxmlformats.org/officeDocument/2006/customXml" ds:itemID="{DF21604E-1D88-4944-8617-E7CF28DF2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379ffa-1be3-456e-9b5c-56d073d73bb0"/>
    <ds:schemaRef ds:uri="c1651439-6e46-4f78-9acb-4a905f926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CAC296-5BF7-4675-AF84-4E35BF4416E2}">
  <ds:schemaRefs>
    <ds:schemaRef ds:uri="http://purl.org/dc/elements/1.1/"/>
    <ds:schemaRef ds:uri="http://purl.org/dc/dcmitype/"/>
    <ds:schemaRef ds:uri="http://schemas.microsoft.com/office/2006/documentManagement/types"/>
    <ds:schemaRef ds:uri="http://www.w3.org/XML/1998/namespace"/>
    <ds:schemaRef ds:uri="http://purl.org/dc/terms/"/>
    <ds:schemaRef ds:uri="http://schemas.microsoft.com/office/2006/metadata/properties"/>
    <ds:schemaRef ds:uri="http://schemas.microsoft.com/office/infopath/2007/PartnerControls"/>
    <ds:schemaRef ds:uri="http://schemas.openxmlformats.org/package/2006/metadata/core-properties"/>
    <ds:schemaRef ds:uri="c1651439-6e46-4f78-9acb-4a905f92618b"/>
    <ds:schemaRef ds:uri="25379ffa-1be3-456e-9b5c-56d073d73bb0"/>
  </ds:schemaRefs>
</ds:datastoreItem>
</file>

<file path=docProps/app.xml><?xml version="1.0" encoding="utf-8"?>
<Properties xmlns="http://schemas.openxmlformats.org/officeDocument/2006/extended-properties" xmlns:vt="http://schemas.openxmlformats.org/officeDocument/2006/docPropsVTypes">
  <TotalTime>0</TotalTime>
  <Words>4084</Words>
  <Application>Microsoft Office PowerPoint</Application>
  <PresentationFormat>Widescreen</PresentationFormat>
  <Paragraphs>594</Paragraphs>
  <Slides>48</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48</vt:i4>
      </vt:variant>
    </vt:vector>
  </HeadingPairs>
  <TitlesOfParts>
    <vt:vector size="55" baseType="lpstr">
      <vt:lpstr>Arial</vt:lpstr>
      <vt:lpstr>Calibri</vt:lpstr>
      <vt:lpstr>Calibri Light</vt:lpstr>
      <vt:lpstr>Century Gothic</vt:lpstr>
      <vt:lpstr>Segoe UI</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STEFANO MUNGIELLO</dc:creator>
  <cp:lastModifiedBy>STEFANO MUNGIELLO</cp:lastModifiedBy>
  <cp:revision>8</cp:revision>
  <dcterms:created xsi:type="dcterms:W3CDTF">2022-05-23T13:45:06Z</dcterms:created>
  <dcterms:modified xsi:type="dcterms:W3CDTF">2022-05-31T13:08:42Z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0x010100958A34E01316F8439D0AE3BCFE2030F9</vt:lpwstr>
  </property>
</Properties>
</file>